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Lst>
  <p:sldIdLst>
    <p:sldId id="298" r:id="rId5"/>
    <p:sldId id="292" r:id="rId6"/>
    <p:sldId id="299" r:id="rId7"/>
    <p:sldId id="322" r:id="rId8"/>
    <p:sldId id="324" r:id="rId9"/>
    <p:sldId id="325" r:id="rId10"/>
    <p:sldId id="327" r:id="rId11"/>
    <p:sldId id="329" r:id="rId12"/>
    <p:sldId id="326" r:id="rId13"/>
    <p:sldId id="330" r:id="rId14"/>
    <p:sldId id="331" r:id="rId15"/>
    <p:sldId id="332" r:id="rId16"/>
    <p:sldId id="342" r:id="rId17"/>
    <p:sldId id="345" r:id="rId18"/>
    <p:sldId id="344" r:id="rId19"/>
    <p:sldId id="346" r:id="rId20"/>
    <p:sldId id="347" r:id="rId21"/>
    <p:sldId id="348" r:id="rId22"/>
    <p:sldId id="349" r:id="rId23"/>
    <p:sldId id="351" r:id="rId24"/>
    <p:sldId id="350" r:id="rId25"/>
    <p:sldId id="352" r:id="rId26"/>
    <p:sldId id="379" r:id="rId27"/>
    <p:sldId id="354" r:id="rId28"/>
    <p:sldId id="357" r:id="rId29"/>
    <p:sldId id="355" r:id="rId30"/>
    <p:sldId id="356" r:id="rId31"/>
    <p:sldId id="362" r:id="rId32"/>
    <p:sldId id="363" r:id="rId33"/>
    <p:sldId id="358" r:id="rId34"/>
    <p:sldId id="369" r:id="rId35"/>
    <p:sldId id="367" r:id="rId36"/>
    <p:sldId id="370" r:id="rId37"/>
    <p:sldId id="420" r:id="rId38"/>
    <p:sldId id="421" r:id="rId39"/>
    <p:sldId id="422" r:id="rId40"/>
    <p:sldId id="423" r:id="rId41"/>
    <p:sldId id="424" r:id="rId42"/>
    <p:sldId id="425" r:id="rId43"/>
    <p:sldId id="426" r:id="rId44"/>
    <p:sldId id="427" r:id="rId45"/>
    <p:sldId id="430" r:id="rId46"/>
    <p:sldId id="378" r:id="rId47"/>
    <p:sldId id="404" r:id="rId48"/>
    <p:sldId id="372" r:id="rId49"/>
    <p:sldId id="375" r:id="rId50"/>
    <p:sldId id="436" r:id="rId51"/>
    <p:sldId id="353" r:id="rId52"/>
    <p:sldId id="393" r:id="rId53"/>
    <p:sldId id="394" r:id="rId54"/>
    <p:sldId id="397" r:id="rId55"/>
    <p:sldId id="435" r:id="rId56"/>
    <p:sldId id="398" r:id="rId57"/>
    <p:sldId id="400" r:id="rId58"/>
    <p:sldId id="403" r:id="rId59"/>
    <p:sldId id="405" r:id="rId60"/>
    <p:sldId id="406" r:id="rId61"/>
    <p:sldId id="410" r:id="rId62"/>
    <p:sldId id="409" r:id="rId63"/>
    <p:sldId id="411" r:id="rId64"/>
    <p:sldId id="412" r:id="rId65"/>
    <p:sldId id="413" r:id="rId66"/>
    <p:sldId id="445" r:id="rId67"/>
    <p:sldId id="414" r:id="rId68"/>
    <p:sldId id="433" r:id="rId69"/>
    <p:sldId id="415" r:id="rId70"/>
    <p:sldId id="434" r:id="rId71"/>
    <p:sldId id="416" r:id="rId72"/>
    <p:sldId id="441" r:id="rId73"/>
    <p:sldId id="442" r:id="rId74"/>
    <p:sldId id="417" r:id="rId75"/>
    <p:sldId id="438" r:id="rId76"/>
    <p:sldId id="439" r:id="rId77"/>
    <p:sldId id="446" r:id="rId78"/>
    <p:sldId id="443" r:id="rId79"/>
    <p:sldId id="444" r:id="rId80"/>
    <p:sldId id="447" r:id="rId81"/>
    <p:sldId id="313" r:id="rId82"/>
  </p:sldIdLst>
  <p:sldSz cx="18288000" cy="10287000"/>
  <p:notesSz cx="6858000" cy="9144000"/>
  <p:embeddedFontLs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Gill Sans MT" panose="020B0502020104020203" pitchFamily="34" charset="0"/>
      <p:regular r:id="rId89"/>
      <p:bold r:id="rId90"/>
      <p:italic r:id="rId91"/>
      <p:boldItalic r:id="rId92"/>
    </p:embeddedFont>
    <p:embeddedFont>
      <p:font typeface="Halant Medium Bold" panose="020B0604020202020204" charset="0"/>
      <p:regular r:id="rId93"/>
    </p:embeddedFont>
    <p:embeddedFont>
      <p:font typeface="Roboto" panose="02000000000000000000" pitchFamily="2"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696" userDrawn="1">
          <p15:clr>
            <a:srgbClr val="A4A3A4"/>
          </p15:clr>
        </p15:guide>
        <p15:guide id="5" orient="horz" pos="6360"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8FC"/>
    <a:srgbClr val="EDECEB"/>
    <a:srgbClr val="E1EBF9"/>
    <a:srgbClr val="CAC6C1"/>
    <a:srgbClr val="C2B9A4"/>
    <a:srgbClr val="D1BE95"/>
    <a:srgbClr val="E1CD85"/>
    <a:srgbClr val="3978D3"/>
    <a:srgbClr val="2963B9"/>
    <a:srgbClr val="D3E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FCF638-B4E4-4A6A-B21D-95F72C32C3C7}" v="144" dt="2023-01-07T10:33:53.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92749" autoAdjust="0"/>
  </p:normalViewPr>
  <p:slideViewPr>
    <p:cSldViewPr>
      <p:cViewPr varScale="1">
        <p:scale>
          <a:sx n="43" d="100"/>
          <a:sy n="43" d="100"/>
        </p:scale>
        <p:origin x="1020" y="48"/>
      </p:cViewPr>
      <p:guideLst>
        <p:guide pos="3696"/>
        <p:guide orient="horz" pos="6360"/>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15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3.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5.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1.fntdata"/><Relationship Id="rId98" Type="http://schemas.openxmlformats.org/officeDocument/2006/relationships/presProps" Target="presProp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hyperlink" Target="https://www.linkedin.com/in/mohamed-solimaan/?lipi=urn%3Ali%3Apage%3Ad_flagship3_people_connections%3BTylkK7cmTKy6UU86VJ%2B1dg%3D%3D" TargetMode="External"/><Relationship Id="rId2" Type="http://schemas.openxmlformats.org/officeDocument/2006/relationships/hyperlink" Target="https://www.linkedin.com/company/aimtechnologies/" TargetMode="External"/><Relationship Id="rId1" Type="http://schemas.openxmlformats.org/officeDocument/2006/relationships/hyperlink" Target="https://www.linkedin.com/in/murat-simsek-32a7b220/?lipi=urn%3Ali%3Apage%3Ad_flagship3_people_connections%3BTylkK7cmTKy6UU86VJ%2B1dg%3D%3D" TargetMode="External"/><Relationship Id="rId4" Type="http://schemas.openxmlformats.org/officeDocument/2006/relationships/hyperlink" Target="https://www.linkedin.com/in/manar-elkady-1b73b112?miniProfileUrn=urn%3Ali%3Afs_miniProfile%3AACoAAAKMxtsBbPUAp2SMMYH8GH815MsFqsmB08k&amp;lipi=urn%3Ali%3Apage%3Ad_flagship3_search_srp_all%3BWfpEph7fTACy1uAPMmz12Q%3D%3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linkedin.com/company/aimtechnologies/" TargetMode="External"/><Relationship Id="rId2" Type="http://schemas.openxmlformats.org/officeDocument/2006/relationships/hyperlink" Target="https://www.linkedin.com/in/murat-simsek-32a7b220/?lipi=urn%3Ali%3Apage%3Ad_flagship3_people_connections%3BTylkK7cmTKy6UU86VJ%2B1dg%3D%3D" TargetMode="External"/><Relationship Id="rId1" Type="http://schemas.openxmlformats.org/officeDocument/2006/relationships/hyperlink" Target="https://www.linkedin.com/in/manar-elkady-1b73b112?miniProfileUrn=urn%3Ali%3Afs_miniProfile%3AACoAAAKMxtsBbPUAp2SMMYH8GH815MsFqsmB08k&amp;lipi=urn%3Ali%3Apage%3Ad_flagship3_search_srp_all%3BWfpEph7fTACy1uAPMmz12Q%3D%3D" TargetMode="External"/><Relationship Id="rId4" Type="http://schemas.openxmlformats.org/officeDocument/2006/relationships/hyperlink" Target="https://www.linkedin.com/in/mohamed-solimaan/?lipi=urn%3Ali%3Apage%3Ad_flagship3_people_connections%3BTylkK7cmTKy6UU86VJ%2B1dg%3D%3D"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1F91B7-3C9B-4C15-BB05-800F445CF3F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0BD70D0-3EEA-49C6-8277-23C3C9B4E217}">
      <dgm:prSet/>
      <dgm:spPr/>
      <dgm:t>
        <a:bodyPr/>
        <a:lstStyle/>
        <a:p>
          <a:r>
            <a:rPr lang="en-US" dirty="0"/>
            <a:t>Project uOttawa Support: </a:t>
          </a:r>
        </a:p>
      </dgm:t>
    </dgm:pt>
    <dgm:pt modelId="{85F8CE2B-8D4D-4C78-91E5-A5B11602DA41}" type="parTrans" cxnId="{7BAB8BBE-1414-44CC-84DE-1FEFCE2C0DAE}">
      <dgm:prSet/>
      <dgm:spPr/>
      <dgm:t>
        <a:bodyPr/>
        <a:lstStyle/>
        <a:p>
          <a:endParaRPr lang="en-US"/>
        </a:p>
      </dgm:t>
    </dgm:pt>
    <dgm:pt modelId="{085359B1-46B5-448C-AA7B-9AEA709A05D9}" type="sibTrans" cxnId="{7BAB8BBE-1414-44CC-84DE-1FEFCE2C0DAE}">
      <dgm:prSet/>
      <dgm:spPr/>
      <dgm:t>
        <a:bodyPr/>
        <a:lstStyle/>
        <a:p>
          <a:endParaRPr lang="en-US"/>
        </a:p>
      </dgm:t>
    </dgm:pt>
    <dgm:pt modelId="{9FCDB0F3-B290-429E-9AF5-BC48595C352C}">
      <dgm:prSet/>
      <dgm:spPr/>
      <dgm:t>
        <a:bodyPr/>
        <a:lstStyle/>
        <a:p>
          <a:r>
            <a:rPr lang="en-US" kern="1200">
              <a:latin typeface="Gill Sans MT" panose="020B05020201040202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Prof. Murat Simsek</a:t>
          </a:r>
          <a:r>
            <a:rPr lang="en-US" kern="1200">
              <a:latin typeface="Gill Sans MT" panose="020B0502020104020203"/>
              <a:ea typeface="+mn-ea"/>
              <a:cs typeface="+mn-cs"/>
            </a:rPr>
            <a:t> </a:t>
          </a:r>
          <a:endParaRPr lang="en-US" kern="1200"/>
        </a:p>
      </dgm:t>
    </dgm:pt>
    <dgm:pt modelId="{211DF8C7-34DF-46C4-A278-6EAC297E6ABB}" type="parTrans" cxnId="{D57D1C81-6C70-4E0A-94D9-EF1A8BE103CA}">
      <dgm:prSet/>
      <dgm:spPr/>
      <dgm:t>
        <a:bodyPr/>
        <a:lstStyle/>
        <a:p>
          <a:endParaRPr lang="en-US"/>
        </a:p>
      </dgm:t>
    </dgm:pt>
    <dgm:pt modelId="{140D2516-B065-44C7-A33C-69AA3E31DBCC}" type="sibTrans" cxnId="{D57D1C81-6C70-4E0A-94D9-EF1A8BE103CA}">
      <dgm:prSet/>
      <dgm:spPr/>
      <dgm:t>
        <a:bodyPr/>
        <a:lstStyle/>
        <a:p>
          <a:endParaRPr lang="en-US"/>
        </a:p>
      </dgm:t>
    </dgm:pt>
    <dgm:pt modelId="{2D37EB7D-E9BB-4ECA-A741-7D17CEFAC4EE}">
      <dgm:prSet/>
      <dgm:spPr>
        <a:solidFill>
          <a:schemeClr val="accent5">
            <a:lumMod val="75000"/>
          </a:schemeClr>
        </a:solidFill>
      </dgm:spPr>
      <dgm:t>
        <a:bodyPr/>
        <a:lstStyle/>
        <a:p>
          <a:r>
            <a:rPr lang="en-US" dirty="0"/>
            <a:t>Project Sponsor:</a:t>
          </a:r>
        </a:p>
      </dgm:t>
    </dgm:pt>
    <dgm:pt modelId="{C09DEAE0-96AE-495B-A0E6-A67C4DCEF450}" type="parTrans" cxnId="{4D3A64D4-D0FB-4D4D-9287-9DABAE7F1606}">
      <dgm:prSet/>
      <dgm:spPr/>
      <dgm:t>
        <a:bodyPr/>
        <a:lstStyle/>
        <a:p>
          <a:endParaRPr lang="en-US"/>
        </a:p>
      </dgm:t>
    </dgm:pt>
    <dgm:pt modelId="{EB350733-54EF-4EC9-A4FF-68B6BB025B72}" type="sibTrans" cxnId="{4D3A64D4-D0FB-4D4D-9287-9DABAE7F1606}">
      <dgm:prSet/>
      <dgm:spPr/>
      <dgm:t>
        <a:bodyPr/>
        <a:lstStyle/>
        <a:p>
          <a:endParaRPr lang="en-US"/>
        </a:p>
      </dgm:t>
    </dgm:pt>
    <dgm:pt modelId="{90CB7F09-45CB-4BA8-AADF-84C4083F0112}">
      <dgm:prSet/>
      <dgm:spPr/>
      <dgm:t>
        <a:bodyPr/>
        <a:lstStyle/>
        <a:p>
          <a:r>
            <a:rPr lang="en-US" b="0" i="0">
              <a:hlinkClick xmlns:r="http://schemas.openxmlformats.org/officeDocument/2006/relationships" r:id="rId2">
                <a:extLst>
                  <a:ext uri="{A12FA001-AC4F-418D-AE19-62706E023703}">
                    <ahyp:hlinkClr xmlns:ahyp="http://schemas.microsoft.com/office/drawing/2018/hyperlinkcolor" val="tx"/>
                  </a:ext>
                </a:extLst>
              </a:hlinkClick>
            </a:rPr>
            <a:t>AIMs Solutions</a:t>
          </a:r>
          <a:endParaRPr lang="en-US"/>
        </a:p>
      </dgm:t>
    </dgm:pt>
    <dgm:pt modelId="{0EFC2910-DD9B-4B43-973C-C86DB3B89D5B}" type="parTrans" cxnId="{689FE6ED-F6A5-429C-BC22-DE35A51430B0}">
      <dgm:prSet/>
      <dgm:spPr/>
      <dgm:t>
        <a:bodyPr/>
        <a:lstStyle/>
        <a:p>
          <a:endParaRPr lang="en-US"/>
        </a:p>
      </dgm:t>
    </dgm:pt>
    <dgm:pt modelId="{608965D4-FA9E-4280-A9D5-14DBBED23324}" type="sibTrans" cxnId="{689FE6ED-F6A5-429C-BC22-DE35A51430B0}">
      <dgm:prSet/>
      <dgm:spPr/>
      <dgm:t>
        <a:bodyPr/>
        <a:lstStyle/>
        <a:p>
          <a:endParaRPr lang="en-US"/>
        </a:p>
      </dgm:t>
    </dgm:pt>
    <dgm:pt modelId="{AF8BA1C6-EBA6-4438-818E-C3FE6357E487}">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Eng. Mohamed Soliman</a:t>
          </a:r>
          <a:endParaRPr lang="en-US"/>
        </a:p>
      </dgm:t>
    </dgm:pt>
    <dgm:pt modelId="{56822611-8D1E-4030-ABE2-037B27C3C6F7}" type="parTrans" cxnId="{36F6D535-7677-4CA5-BB06-59382C5F0056}">
      <dgm:prSet/>
      <dgm:spPr/>
      <dgm:t>
        <a:bodyPr/>
        <a:lstStyle/>
        <a:p>
          <a:endParaRPr lang="en-US"/>
        </a:p>
      </dgm:t>
    </dgm:pt>
    <dgm:pt modelId="{EA133453-1F9A-4423-B570-E8AACB114A22}" type="sibTrans" cxnId="{36F6D535-7677-4CA5-BB06-59382C5F0056}">
      <dgm:prSet/>
      <dgm:spPr/>
      <dgm:t>
        <a:bodyPr/>
        <a:lstStyle/>
        <a:p>
          <a:endParaRPr lang="en-US"/>
        </a:p>
      </dgm:t>
    </dgm:pt>
    <dgm:pt modelId="{60B5BBCA-CCDE-43D4-8780-7478220DA919}">
      <dgm:prSet/>
      <dgm:spPr>
        <a:solidFill>
          <a:schemeClr val="accent6">
            <a:lumMod val="75000"/>
          </a:schemeClr>
        </a:solidFill>
      </dgm:spPr>
      <dgm:t>
        <a:bodyPr/>
        <a:lstStyle/>
        <a:p>
          <a:r>
            <a:rPr lang="en-US" dirty="0"/>
            <a:t>Project Mentor: </a:t>
          </a:r>
        </a:p>
      </dgm:t>
    </dgm:pt>
    <dgm:pt modelId="{2A1ACCD9-371B-41AE-803B-E5E69A758FB9}" type="parTrans" cxnId="{6CE0C941-96F2-4562-A5C9-B54E0998BA66}">
      <dgm:prSet/>
      <dgm:spPr/>
      <dgm:t>
        <a:bodyPr/>
        <a:lstStyle/>
        <a:p>
          <a:endParaRPr lang="en-AE"/>
        </a:p>
      </dgm:t>
    </dgm:pt>
    <dgm:pt modelId="{DB0C4384-6247-41B6-8425-2D0708A430CD}" type="sibTrans" cxnId="{6CE0C941-96F2-4562-A5C9-B54E0998BA66}">
      <dgm:prSet/>
      <dgm:spPr/>
      <dgm:t>
        <a:bodyPr/>
        <a:lstStyle/>
        <a:p>
          <a:endParaRPr lang="en-AE"/>
        </a:p>
      </dgm:t>
    </dgm:pt>
    <dgm:pt modelId="{2FD80A28-871C-4999-B570-ACA27708A486}">
      <dgm:prSet/>
      <dgm:spPr/>
      <dgm:t>
        <a:bodyPr/>
        <a:lstStyle/>
        <a:p>
          <a:r>
            <a:rPr lang="en-US" dirty="0"/>
            <a:t> </a:t>
          </a:r>
          <a:r>
            <a:rPr lang="en-US" dirty="0">
              <a:latin typeface="Gill Sans MT" panose="020B0502020104020203"/>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Dr. </a:t>
          </a:r>
          <a:r>
            <a:rPr lang="en-US" dirty="0" err="1">
              <a:latin typeface="Gill Sans MT" panose="020B0502020104020203"/>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Manar</a:t>
          </a:r>
          <a:r>
            <a:rPr lang="en-US" dirty="0">
              <a:latin typeface="Gill Sans MT" panose="020B0502020104020203"/>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 </a:t>
          </a:r>
          <a:r>
            <a:rPr lang="en-US" dirty="0" err="1">
              <a:latin typeface="Gill Sans MT" panose="020B0502020104020203"/>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Elkady</a:t>
          </a:r>
          <a:r>
            <a:rPr lang="en-US" dirty="0">
              <a:latin typeface="Gill Sans MT" panose="020B0502020104020203"/>
              <a:ea typeface="+mn-ea"/>
              <a:cs typeface="+mn-cs"/>
            </a:rPr>
            <a:t> </a:t>
          </a:r>
          <a:endParaRPr lang="en-US" dirty="0"/>
        </a:p>
      </dgm:t>
    </dgm:pt>
    <dgm:pt modelId="{40F6821D-4330-4ACB-8BE2-94ED3821B813}" type="parTrans" cxnId="{C0CA90B7-908A-425A-BEF5-3A79F6BC2708}">
      <dgm:prSet/>
      <dgm:spPr/>
      <dgm:t>
        <a:bodyPr/>
        <a:lstStyle/>
        <a:p>
          <a:endParaRPr lang="en-AE"/>
        </a:p>
      </dgm:t>
    </dgm:pt>
    <dgm:pt modelId="{9E0B700C-4A45-4420-BA5E-C0DD78142A8B}" type="sibTrans" cxnId="{C0CA90B7-908A-425A-BEF5-3A79F6BC2708}">
      <dgm:prSet/>
      <dgm:spPr/>
      <dgm:t>
        <a:bodyPr/>
        <a:lstStyle/>
        <a:p>
          <a:endParaRPr lang="en-AE"/>
        </a:p>
      </dgm:t>
    </dgm:pt>
    <dgm:pt modelId="{2BE651C6-6936-4F06-B622-CF3ED0867805}" type="pres">
      <dgm:prSet presAssocID="{DA1F91B7-3C9B-4C15-BB05-800F445CF3FE}" presName="linear" presStyleCnt="0">
        <dgm:presLayoutVars>
          <dgm:dir/>
          <dgm:animLvl val="lvl"/>
          <dgm:resizeHandles val="exact"/>
        </dgm:presLayoutVars>
      </dgm:prSet>
      <dgm:spPr/>
    </dgm:pt>
    <dgm:pt modelId="{05E0753B-9D47-4F09-BC9C-507FEBEFADE7}" type="pres">
      <dgm:prSet presAssocID="{60B5BBCA-CCDE-43D4-8780-7478220DA919}" presName="parentLin" presStyleCnt="0"/>
      <dgm:spPr/>
    </dgm:pt>
    <dgm:pt modelId="{6E330B28-9B08-4B81-A129-9B8B7641978C}" type="pres">
      <dgm:prSet presAssocID="{60B5BBCA-CCDE-43D4-8780-7478220DA919}" presName="parentLeftMargin" presStyleLbl="node1" presStyleIdx="0" presStyleCnt="3"/>
      <dgm:spPr/>
    </dgm:pt>
    <dgm:pt modelId="{10FD46C4-D2B3-4E7B-AF77-26F087627229}" type="pres">
      <dgm:prSet presAssocID="{60B5BBCA-CCDE-43D4-8780-7478220DA919}" presName="parentText" presStyleLbl="node1" presStyleIdx="0" presStyleCnt="3">
        <dgm:presLayoutVars>
          <dgm:chMax val="0"/>
          <dgm:bulletEnabled val="1"/>
        </dgm:presLayoutVars>
      </dgm:prSet>
      <dgm:spPr/>
    </dgm:pt>
    <dgm:pt modelId="{2A89F5A6-85E7-4B2E-8569-5B8B8020EA4F}" type="pres">
      <dgm:prSet presAssocID="{60B5BBCA-CCDE-43D4-8780-7478220DA919}" presName="negativeSpace" presStyleCnt="0"/>
      <dgm:spPr/>
    </dgm:pt>
    <dgm:pt modelId="{C9B8729F-D04B-471D-82D5-AA91841B2C4F}" type="pres">
      <dgm:prSet presAssocID="{60B5BBCA-CCDE-43D4-8780-7478220DA919}" presName="childText" presStyleLbl="conFgAcc1" presStyleIdx="0" presStyleCnt="3">
        <dgm:presLayoutVars>
          <dgm:bulletEnabled val="1"/>
        </dgm:presLayoutVars>
      </dgm:prSet>
      <dgm:spPr/>
    </dgm:pt>
    <dgm:pt modelId="{A0B130B7-DDBC-4307-8F82-81CB31A6BA07}" type="pres">
      <dgm:prSet presAssocID="{DB0C4384-6247-41B6-8425-2D0708A430CD}" presName="spaceBetweenRectangles" presStyleCnt="0"/>
      <dgm:spPr/>
    </dgm:pt>
    <dgm:pt modelId="{1B9D67B1-5AE4-4139-A6EC-76ABA685B5D3}" type="pres">
      <dgm:prSet presAssocID="{90BD70D0-3EEA-49C6-8277-23C3C9B4E217}" presName="parentLin" presStyleCnt="0"/>
      <dgm:spPr/>
    </dgm:pt>
    <dgm:pt modelId="{E9A503DD-94DE-4EB5-8C83-8D192DC05D7B}" type="pres">
      <dgm:prSet presAssocID="{90BD70D0-3EEA-49C6-8277-23C3C9B4E217}" presName="parentLeftMargin" presStyleLbl="node1" presStyleIdx="0" presStyleCnt="3"/>
      <dgm:spPr/>
    </dgm:pt>
    <dgm:pt modelId="{AA12DE6A-5D21-4133-90F3-2DB07138AAD3}" type="pres">
      <dgm:prSet presAssocID="{90BD70D0-3EEA-49C6-8277-23C3C9B4E217}" presName="parentText" presStyleLbl="node1" presStyleIdx="1" presStyleCnt="3">
        <dgm:presLayoutVars>
          <dgm:chMax val="0"/>
          <dgm:bulletEnabled val="1"/>
        </dgm:presLayoutVars>
      </dgm:prSet>
      <dgm:spPr/>
    </dgm:pt>
    <dgm:pt modelId="{D3364B3F-7C7B-4F9D-ACBF-2E7900CD28F8}" type="pres">
      <dgm:prSet presAssocID="{90BD70D0-3EEA-49C6-8277-23C3C9B4E217}" presName="negativeSpace" presStyleCnt="0"/>
      <dgm:spPr/>
    </dgm:pt>
    <dgm:pt modelId="{B4DB6A2E-14C1-4468-AFEC-02DC307ADE03}" type="pres">
      <dgm:prSet presAssocID="{90BD70D0-3EEA-49C6-8277-23C3C9B4E217}" presName="childText" presStyleLbl="conFgAcc1" presStyleIdx="1" presStyleCnt="3">
        <dgm:presLayoutVars>
          <dgm:bulletEnabled val="1"/>
        </dgm:presLayoutVars>
      </dgm:prSet>
      <dgm:spPr/>
    </dgm:pt>
    <dgm:pt modelId="{9D9C51DA-9A74-4E15-ADCB-3090028E67BA}" type="pres">
      <dgm:prSet presAssocID="{085359B1-46B5-448C-AA7B-9AEA709A05D9}" presName="spaceBetweenRectangles" presStyleCnt="0"/>
      <dgm:spPr/>
    </dgm:pt>
    <dgm:pt modelId="{A663345D-3800-4145-AFBA-CDB84D068402}" type="pres">
      <dgm:prSet presAssocID="{2D37EB7D-E9BB-4ECA-A741-7D17CEFAC4EE}" presName="parentLin" presStyleCnt="0"/>
      <dgm:spPr/>
    </dgm:pt>
    <dgm:pt modelId="{EE7592F8-6A6F-4BCE-AEBA-9230E80F0B73}" type="pres">
      <dgm:prSet presAssocID="{2D37EB7D-E9BB-4ECA-A741-7D17CEFAC4EE}" presName="parentLeftMargin" presStyleLbl="node1" presStyleIdx="1" presStyleCnt="3"/>
      <dgm:spPr/>
    </dgm:pt>
    <dgm:pt modelId="{DFE2B191-C4C7-40D6-87DC-86D435E4F787}" type="pres">
      <dgm:prSet presAssocID="{2D37EB7D-E9BB-4ECA-A741-7D17CEFAC4EE}" presName="parentText" presStyleLbl="node1" presStyleIdx="2" presStyleCnt="3">
        <dgm:presLayoutVars>
          <dgm:chMax val="0"/>
          <dgm:bulletEnabled val="1"/>
        </dgm:presLayoutVars>
      </dgm:prSet>
      <dgm:spPr/>
    </dgm:pt>
    <dgm:pt modelId="{80406199-751E-4F3E-8BB4-866C5EDE879C}" type="pres">
      <dgm:prSet presAssocID="{2D37EB7D-E9BB-4ECA-A741-7D17CEFAC4EE}" presName="negativeSpace" presStyleCnt="0"/>
      <dgm:spPr/>
    </dgm:pt>
    <dgm:pt modelId="{0E22D945-BE1D-43F8-9B24-8F97D6A5A3AB}" type="pres">
      <dgm:prSet presAssocID="{2D37EB7D-E9BB-4ECA-A741-7D17CEFAC4EE}" presName="childText" presStyleLbl="conFgAcc1" presStyleIdx="2" presStyleCnt="3">
        <dgm:presLayoutVars>
          <dgm:bulletEnabled val="1"/>
        </dgm:presLayoutVars>
      </dgm:prSet>
      <dgm:spPr/>
    </dgm:pt>
  </dgm:ptLst>
  <dgm:cxnLst>
    <dgm:cxn modelId="{5912BB01-4C55-4761-AC50-3C5464C1FF3B}" type="presOf" srcId="{60B5BBCA-CCDE-43D4-8780-7478220DA919}" destId="{10FD46C4-D2B3-4E7B-AF77-26F087627229}" srcOrd="1" destOrd="0" presId="urn:microsoft.com/office/officeart/2005/8/layout/list1"/>
    <dgm:cxn modelId="{36F6D535-7677-4CA5-BB06-59382C5F0056}" srcId="{2D37EB7D-E9BB-4ECA-A741-7D17CEFAC4EE}" destId="{AF8BA1C6-EBA6-4438-818E-C3FE6357E487}" srcOrd="1" destOrd="0" parTransId="{56822611-8D1E-4030-ABE2-037B27C3C6F7}" sibTransId="{EA133453-1F9A-4423-B570-E8AACB114A22}"/>
    <dgm:cxn modelId="{3C606A36-9F3B-46EB-90C9-AD217DEE4A38}" type="presOf" srcId="{9FCDB0F3-B290-429E-9AF5-BC48595C352C}" destId="{B4DB6A2E-14C1-4468-AFEC-02DC307ADE03}" srcOrd="0" destOrd="0" presId="urn:microsoft.com/office/officeart/2005/8/layout/list1"/>
    <dgm:cxn modelId="{6A59935B-146C-4F43-96BD-56D0A73DA482}" type="presOf" srcId="{2D37EB7D-E9BB-4ECA-A741-7D17CEFAC4EE}" destId="{EE7592F8-6A6F-4BCE-AEBA-9230E80F0B73}" srcOrd="0" destOrd="0" presId="urn:microsoft.com/office/officeart/2005/8/layout/list1"/>
    <dgm:cxn modelId="{5B0F1461-570C-46E1-88CF-F0069B2DBB70}" type="presOf" srcId="{60B5BBCA-CCDE-43D4-8780-7478220DA919}" destId="{6E330B28-9B08-4B81-A129-9B8B7641978C}" srcOrd="0" destOrd="0" presId="urn:microsoft.com/office/officeart/2005/8/layout/list1"/>
    <dgm:cxn modelId="{6CE0C941-96F2-4562-A5C9-B54E0998BA66}" srcId="{DA1F91B7-3C9B-4C15-BB05-800F445CF3FE}" destId="{60B5BBCA-CCDE-43D4-8780-7478220DA919}" srcOrd="0" destOrd="0" parTransId="{2A1ACCD9-371B-41AE-803B-E5E69A758FB9}" sibTransId="{DB0C4384-6247-41B6-8425-2D0708A430CD}"/>
    <dgm:cxn modelId="{CF55D364-BF31-402A-8CA6-7FEE7025D754}" type="presOf" srcId="{AF8BA1C6-EBA6-4438-818E-C3FE6357E487}" destId="{0E22D945-BE1D-43F8-9B24-8F97D6A5A3AB}" srcOrd="0" destOrd="1" presId="urn:microsoft.com/office/officeart/2005/8/layout/list1"/>
    <dgm:cxn modelId="{D57D1C81-6C70-4E0A-94D9-EF1A8BE103CA}" srcId="{90BD70D0-3EEA-49C6-8277-23C3C9B4E217}" destId="{9FCDB0F3-B290-429E-9AF5-BC48595C352C}" srcOrd="0" destOrd="0" parTransId="{211DF8C7-34DF-46C4-A278-6EAC297E6ABB}" sibTransId="{140D2516-B065-44C7-A33C-69AA3E31DBCC}"/>
    <dgm:cxn modelId="{C709888F-EC3A-4153-9DB9-612CEF30FFAA}" type="presOf" srcId="{90CB7F09-45CB-4BA8-AADF-84C4083F0112}" destId="{0E22D945-BE1D-43F8-9B24-8F97D6A5A3AB}" srcOrd="0" destOrd="0" presId="urn:microsoft.com/office/officeart/2005/8/layout/list1"/>
    <dgm:cxn modelId="{8911A898-A4C9-4FDF-9D01-7906AB73ACC1}" type="presOf" srcId="{2FD80A28-871C-4999-B570-ACA27708A486}" destId="{C9B8729F-D04B-471D-82D5-AA91841B2C4F}" srcOrd="0" destOrd="0" presId="urn:microsoft.com/office/officeart/2005/8/layout/list1"/>
    <dgm:cxn modelId="{D70E36A8-D780-469A-B1F1-CC71862A352B}" type="presOf" srcId="{DA1F91B7-3C9B-4C15-BB05-800F445CF3FE}" destId="{2BE651C6-6936-4F06-B622-CF3ED0867805}" srcOrd="0" destOrd="0" presId="urn:microsoft.com/office/officeart/2005/8/layout/list1"/>
    <dgm:cxn modelId="{958D13B5-6928-4A78-AF35-F73535A3035F}" type="presOf" srcId="{90BD70D0-3EEA-49C6-8277-23C3C9B4E217}" destId="{E9A503DD-94DE-4EB5-8C83-8D192DC05D7B}" srcOrd="0" destOrd="0" presId="urn:microsoft.com/office/officeart/2005/8/layout/list1"/>
    <dgm:cxn modelId="{C0CA90B7-908A-425A-BEF5-3A79F6BC2708}" srcId="{60B5BBCA-CCDE-43D4-8780-7478220DA919}" destId="{2FD80A28-871C-4999-B570-ACA27708A486}" srcOrd="0" destOrd="0" parTransId="{40F6821D-4330-4ACB-8BE2-94ED3821B813}" sibTransId="{9E0B700C-4A45-4420-BA5E-C0DD78142A8B}"/>
    <dgm:cxn modelId="{7BAB8BBE-1414-44CC-84DE-1FEFCE2C0DAE}" srcId="{DA1F91B7-3C9B-4C15-BB05-800F445CF3FE}" destId="{90BD70D0-3EEA-49C6-8277-23C3C9B4E217}" srcOrd="1" destOrd="0" parTransId="{85F8CE2B-8D4D-4C78-91E5-A5B11602DA41}" sibTransId="{085359B1-46B5-448C-AA7B-9AEA709A05D9}"/>
    <dgm:cxn modelId="{25C186D0-7562-47BD-BD6C-B156F9CEAC0B}" type="presOf" srcId="{2D37EB7D-E9BB-4ECA-A741-7D17CEFAC4EE}" destId="{DFE2B191-C4C7-40D6-87DC-86D435E4F787}" srcOrd="1" destOrd="0" presId="urn:microsoft.com/office/officeart/2005/8/layout/list1"/>
    <dgm:cxn modelId="{4D3A64D4-D0FB-4D4D-9287-9DABAE7F1606}" srcId="{DA1F91B7-3C9B-4C15-BB05-800F445CF3FE}" destId="{2D37EB7D-E9BB-4ECA-A741-7D17CEFAC4EE}" srcOrd="2" destOrd="0" parTransId="{C09DEAE0-96AE-495B-A0E6-A67C4DCEF450}" sibTransId="{EB350733-54EF-4EC9-A4FF-68B6BB025B72}"/>
    <dgm:cxn modelId="{135A40D8-6F23-4935-AE29-03A83DC7EE4C}" type="presOf" srcId="{90BD70D0-3EEA-49C6-8277-23C3C9B4E217}" destId="{AA12DE6A-5D21-4133-90F3-2DB07138AAD3}" srcOrd="1" destOrd="0" presId="urn:microsoft.com/office/officeart/2005/8/layout/list1"/>
    <dgm:cxn modelId="{689FE6ED-F6A5-429C-BC22-DE35A51430B0}" srcId="{2D37EB7D-E9BB-4ECA-A741-7D17CEFAC4EE}" destId="{90CB7F09-45CB-4BA8-AADF-84C4083F0112}" srcOrd="0" destOrd="0" parTransId="{0EFC2910-DD9B-4B43-973C-C86DB3B89D5B}" sibTransId="{608965D4-FA9E-4280-A9D5-14DBBED23324}"/>
    <dgm:cxn modelId="{10D44616-C623-4B01-B758-867AE62115EC}" type="presParOf" srcId="{2BE651C6-6936-4F06-B622-CF3ED0867805}" destId="{05E0753B-9D47-4F09-BC9C-507FEBEFADE7}" srcOrd="0" destOrd="0" presId="urn:microsoft.com/office/officeart/2005/8/layout/list1"/>
    <dgm:cxn modelId="{A1797040-4618-4411-BA07-22C517D65225}" type="presParOf" srcId="{05E0753B-9D47-4F09-BC9C-507FEBEFADE7}" destId="{6E330B28-9B08-4B81-A129-9B8B7641978C}" srcOrd="0" destOrd="0" presId="urn:microsoft.com/office/officeart/2005/8/layout/list1"/>
    <dgm:cxn modelId="{9A0B0266-0AC9-4408-BF60-FC13EFA9815D}" type="presParOf" srcId="{05E0753B-9D47-4F09-BC9C-507FEBEFADE7}" destId="{10FD46C4-D2B3-4E7B-AF77-26F087627229}" srcOrd="1" destOrd="0" presId="urn:microsoft.com/office/officeart/2005/8/layout/list1"/>
    <dgm:cxn modelId="{D0766A5D-DA32-4726-807C-3E38877813A9}" type="presParOf" srcId="{2BE651C6-6936-4F06-B622-CF3ED0867805}" destId="{2A89F5A6-85E7-4B2E-8569-5B8B8020EA4F}" srcOrd="1" destOrd="0" presId="urn:microsoft.com/office/officeart/2005/8/layout/list1"/>
    <dgm:cxn modelId="{AEE9D7F9-0CF3-46CD-B68B-0CC966A74EF5}" type="presParOf" srcId="{2BE651C6-6936-4F06-B622-CF3ED0867805}" destId="{C9B8729F-D04B-471D-82D5-AA91841B2C4F}" srcOrd="2" destOrd="0" presId="urn:microsoft.com/office/officeart/2005/8/layout/list1"/>
    <dgm:cxn modelId="{19CFD5A8-84CC-4B99-8117-8AD3050A6B5B}" type="presParOf" srcId="{2BE651C6-6936-4F06-B622-CF3ED0867805}" destId="{A0B130B7-DDBC-4307-8F82-81CB31A6BA07}" srcOrd="3" destOrd="0" presId="urn:microsoft.com/office/officeart/2005/8/layout/list1"/>
    <dgm:cxn modelId="{F4A7761A-9002-4344-9513-5EF8D2377439}" type="presParOf" srcId="{2BE651C6-6936-4F06-B622-CF3ED0867805}" destId="{1B9D67B1-5AE4-4139-A6EC-76ABA685B5D3}" srcOrd="4" destOrd="0" presId="urn:microsoft.com/office/officeart/2005/8/layout/list1"/>
    <dgm:cxn modelId="{F5B657A4-B456-482C-8095-B27A125A1153}" type="presParOf" srcId="{1B9D67B1-5AE4-4139-A6EC-76ABA685B5D3}" destId="{E9A503DD-94DE-4EB5-8C83-8D192DC05D7B}" srcOrd="0" destOrd="0" presId="urn:microsoft.com/office/officeart/2005/8/layout/list1"/>
    <dgm:cxn modelId="{BB642FD7-3E3D-4742-BB31-B70489CB21ED}" type="presParOf" srcId="{1B9D67B1-5AE4-4139-A6EC-76ABA685B5D3}" destId="{AA12DE6A-5D21-4133-90F3-2DB07138AAD3}" srcOrd="1" destOrd="0" presId="urn:microsoft.com/office/officeart/2005/8/layout/list1"/>
    <dgm:cxn modelId="{4BB4104C-6299-4799-9855-C4C5046C8B67}" type="presParOf" srcId="{2BE651C6-6936-4F06-B622-CF3ED0867805}" destId="{D3364B3F-7C7B-4F9D-ACBF-2E7900CD28F8}" srcOrd="5" destOrd="0" presId="urn:microsoft.com/office/officeart/2005/8/layout/list1"/>
    <dgm:cxn modelId="{D89F5AFE-767A-4389-BDA4-B1BBFB8E2573}" type="presParOf" srcId="{2BE651C6-6936-4F06-B622-CF3ED0867805}" destId="{B4DB6A2E-14C1-4468-AFEC-02DC307ADE03}" srcOrd="6" destOrd="0" presId="urn:microsoft.com/office/officeart/2005/8/layout/list1"/>
    <dgm:cxn modelId="{D1C96BB4-44DE-4970-8A23-3D294C7D53CC}" type="presParOf" srcId="{2BE651C6-6936-4F06-B622-CF3ED0867805}" destId="{9D9C51DA-9A74-4E15-ADCB-3090028E67BA}" srcOrd="7" destOrd="0" presId="urn:microsoft.com/office/officeart/2005/8/layout/list1"/>
    <dgm:cxn modelId="{82A4B76F-45D9-4DE8-A793-E3FEF0089BF8}" type="presParOf" srcId="{2BE651C6-6936-4F06-B622-CF3ED0867805}" destId="{A663345D-3800-4145-AFBA-CDB84D068402}" srcOrd="8" destOrd="0" presId="urn:microsoft.com/office/officeart/2005/8/layout/list1"/>
    <dgm:cxn modelId="{30F32886-9414-4278-AD22-80AB9B9E35C9}" type="presParOf" srcId="{A663345D-3800-4145-AFBA-CDB84D068402}" destId="{EE7592F8-6A6F-4BCE-AEBA-9230E80F0B73}" srcOrd="0" destOrd="0" presId="urn:microsoft.com/office/officeart/2005/8/layout/list1"/>
    <dgm:cxn modelId="{AE54A88E-08D6-4A2F-B0AF-7AFD5334886B}" type="presParOf" srcId="{A663345D-3800-4145-AFBA-CDB84D068402}" destId="{DFE2B191-C4C7-40D6-87DC-86D435E4F787}" srcOrd="1" destOrd="0" presId="urn:microsoft.com/office/officeart/2005/8/layout/list1"/>
    <dgm:cxn modelId="{27BA4789-6B7B-4D84-8144-E62B69DF4D18}" type="presParOf" srcId="{2BE651C6-6936-4F06-B622-CF3ED0867805}" destId="{80406199-751E-4F3E-8BB4-866C5EDE879C}" srcOrd="9" destOrd="0" presId="urn:microsoft.com/office/officeart/2005/8/layout/list1"/>
    <dgm:cxn modelId="{99B73E95-D456-4FFD-B1CD-985067546B55}" type="presParOf" srcId="{2BE651C6-6936-4F06-B622-CF3ED0867805}" destId="{0E22D945-BE1D-43F8-9B24-8F97D6A5A3A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8729F-D04B-471D-82D5-AA91841B2C4F}">
      <dsp:nvSpPr>
        <dsp:cNvPr id="0" name=""/>
        <dsp:cNvSpPr/>
      </dsp:nvSpPr>
      <dsp:spPr>
        <a:xfrm>
          <a:off x="0" y="682499"/>
          <a:ext cx="8942018" cy="1701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4000" tIns="833120" rIns="694000" bIns="28448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 </a:t>
          </a:r>
          <a:r>
            <a:rPr lang="en-US" sz="4000" kern="1200" dirty="0">
              <a:latin typeface="Gill Sans MT" panose="020B05020201040202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Dr. </a:t>
          </a:r>
          <a:r>
            <a:rPr lang="en-US" sz="4000" kern="1200" dirty="0" err="1">
              <a:latin typeface="Gill Sans MT" panose="020B05020201040202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Manar</a:t>
          </a:r>
          <a:r>
            <a:rPr lang="en-US" sz="4000" kern="1200" dirty="0">
              <a:latin typeface="Gill Sans MT" panose="020B05020201040202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a:t>
          </a:r>
          <a:r>
            <a:rPr lang="en-US" sz="4000" kern="1200" dirty="0" err="1">
              <a:latin typeface="Gill Sans MT" panose="020B0502020104020203"/>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Elkady</a:t>
          </a:r>
          <a:r>
            <a:rPr lang="en-US" sz="4000" kern="1200" dirty="0">
              <a:latin typeface="Gill Sans MT" panose="020B0502020104020203"/>
              <a:ea typeface="+mn-ea"/>
              <a:cs typeface="+mn-cs"/>
            </a:rPr>
            <a:t> </a:t>
          </a:r>
          <a:endParaRPr lang="en-US" sz="4000" kern="1200" dirty="0"/>
        </a:p>
      </dsp:txBody>
      <dsp:txXfrm>
        <a:off x="0" y="682499"/>
        <a:ext cx="8942018" cy="1701000"/>
      </dsp:txXfrm>
    </dsp:sp>
    <dsp:sp modelId="{10FD46C4-D2B3-4E7B-AF77-26F087627229}">
      <dsp:nvSpPr>
        <dsp:cNvPr id="0" name=""/>
        <dsp:cNvSpPr/>
      </dsp:nvSpPr>
      <dsp:spPr>
        <a:xfrm>
          <a:off x="447100" y="92099"/>
          <a:ext cx="6259412" cy="11808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91" tIns="0" rIns="236591" bIns="0" numCol="1" spcCol="1270" anchor="ctr" anchorCtr="0">
          <a:noAutofit/>
        </a:bodyPr>
        <a:lstStyle/>
        <a:p>
          <a:pPr marL="0" lvl="0" indent="0" algn="l" defTabSz="1778000">
            <a:lnSpc>
              <a:spcPct val="90000"/>
            </a:lnSpc>
            <a:spcBef>
              <a:spcPct val="0"/>
            </a:spcBef>
            <a:spcAft>
              <a:spcPct val="35000"/>
            </a:spcAft>
            <a:buNone/>
          </a:pPr>
          <a:r>
            <a:rPr lang="en-US" sz="4000" kern="1200" dirty="0"/>
            <a:t>Project Mentor: </a:t>
          </a:r>
        </a:p>
      </dsp:txBody>
      <dsp:txXfrm>
        <a:off x="504742" y="149741"/>
        <a:ext cx="6144128" cy="1065516"/>
      </dsp:txXfrm>
    </dsp:sp>
    <dsp:sp modelId="{B4DB6A2E-14C1-4468-AFEC-02DC307ADE03}">
      <dsp:nvSpPr>
        <dsp:cNvPr id="0" name=""/>
        <dsp:cNvSpPr/>
      </dsp:nvSpPr>
      <dsp:spPr>
        <a:xfrm>
          <a:off x="0" y="3189899"/>
          <a:ext cx="8942018" cy="1701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4000" tIns="833120" rIns="694000" bIns="284480" numCol="1" spcCol="1270" anchor="t" anchorCtr="0">
          <a:noAutofit/>
        </a:bodyPr>
        <a:lstStyle/>
        <a:p>
          <a:pPr marL="285750" lvl="1" indent="-285750" algn="l" defTabSz="1778000">
            <a:lnSpc>
              <a:spcPct val="90000"/>
            </a:lnSpc>
            <a:spcBef>
              <a:spcPct val="0"/>
            </a:spcBef>
            <a:spcAft>
              <a:spcPct val="15000"/>
            </a:spcAft>
            <a:buChar char="•"/>
          </a:pPr>
          <a:r>
            <a:rPr lang="en-US" sz="4000" kern="1200">
              <a:latin typeface="Gill Sans MT" panose="020B0502020104020203"/>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Prof. Murat Simsek</a:t>
          </a:r>
          <a:r>
            <a:rPr lang="en-US" sz="4000" kern="1200">
              <a:latin typeface="Gill Sans MT" panose="020B0502020104020203"/>
              <a:ea typeface="+mn-ea"/>
              <a:cs typeface="+mn-cs"/>
            </a:rPr>
            <a:t> </a:t>
          </a:r>
          <a:endParaRPr lang="en-US" sz="4000" kern="1200"/>
        </a:p>
      </dsp:txBody>
      <dsp:txXfrm>
        <a:off x="0" y="3189899"/>
        <a:ext cx="8942018" cy="1701000"/>
      </dsp:txXfrm>
    </dsp:sp>
    <dsp:sp modelId="{AA12DE6A-5D21-4133-90F3-2DB07138AAD3}">
      <dsp:nvSpPr>
        <dsp:cNvPr id="0" name=""/>
        <dsp:cNvSpPr/>
      </dsp:nvSpPr>
      <dsp:spPr>
        <a:xfrm>
          <a:off x="447100" y="2599499"/>
          <a:ext cx="6259412" cy="1180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91" tIns="0" rIns="236591" bIns="0" numCol="1" spcCol="1270" anchor="ctr" anchorCtr="0">
          <a:noAutofit/>
        </a:bodyPr>
        <a:lstStyle/>
        <a:p>
          <a:pPr marL="0" lvl="0" indent="0" algn="l" defTabSz="1778000">
            <a:lnSpc>
              <a:spcPct val="90000"/>
            </a:lnSpc>
            <a:spcBef>
              <a:spcPct val="0"/>
            </a:spcBef>
            <a:spcAft>
              <a:spcPct val="35000"/>
            </a:spcAft>
            <a:buNone/>
          </a:pPr>
          <a:r>
            <a:rPr lang="en-US" sz="4000" kern="1200" dirty="0"/>
            <a:t>Project uOttawa Support: </a:t>
          </a:r>
        </a:p>
      </dsp:txBody>
      <dsp:txXfrm>
        <a:off x="504742" y="2657141"/>
        <a:ext cx="6144128" cy="1065516"/>
      </dsp:txXfrm>
    </dsp:sp>
    <dsp:sp modelId="{0E22D945-BE1D-43F8-9B24-8F97D6A5A3AB}">
      <dsp:nvSpPr>
        <dsp:cNvPr id="0" name=""/>
        <dsp:cNvSpPr/>
      </dsp:nvSpPr>
      <dsp:spPr>
        <a:xfrm>
          <a:off x="0" y="5697300"/>
          <a:ext cx="8942018" cy="2331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4000" tIns="833120" rIns="694000" bIns="284480" numCol="1" spcCol="1270" anchor="t" anchorCtr="0">
          <a:noAutofit/>
        </a:bodyPr>
        <a:lstStyle/>
        <a:p>
          <a:pPr marL="285750" lvl="1" indent="-285750" algn="l" defTabSz="1778000">
            <a:lnSpc>
              <a:spcPct val="90000"/>
            </a:lnSpc>
            <a:spcBef>
              <a:spcPct val="0"/>
            </a:spcBef>
            <a:spcAft>
              <a:spcPct val="15000"/>
            </a:spcAft>
            <a:buChar char="•"/>
          </a:pPr>
          <a:r>
            <a:rPr lang="en-US" sz="4000" b="0" i="0" kern="1200">
              <a:hlinkClick xmlns:r="http://schemas.openxmlformats.org/officeDocument/2006/relationships" r:id="rId3">
                <a:extLst>
                  <a:ext uri="{A12FA001-AC4F-418D-AE19-62706E023703}">
                    <ahyp:hlinkClr xmlns:ahyp="http://schemas.microsoft.com/office/drawing/2018/hyperlinkcolor" val="tx"/>
                  </a:ext>
                </a:extLst>
              </a:hlinkClick>
            </a:rPr>
            <a:t>AIMs Solutions</a:t>
          </a:r>
          <a:endParaRPr lang="en-US" sz="4000" kern="1200"/>
        </a:p>
        <a:p>
          <a:pPr marL="285750" lvl="1" indent="-285750" algn="l" defTabSz="1778000">
            <a:lnSpc>
              <a:spcPct val="90000"/>
            </a:lnSpc>
            <a:spcBef>
              <a:spcPct val="0"/>
            </a:spcBef>
            <a:spcAft>
              <a:spcPct val="15000"/>
            </a:spcAft>
            <a:buChar char="•"/>
          </a:pPr>
          <a:r>
            <a:rPr lang="en-US" sz="4000" kern="1200">
              <a:hlinkClick xmlns:r="http://schemas.openxmlformats.org/officeDocument/2006/relationships" r:id="rId4">
                <a:extLst>
                  <a:ext uri="{A12FA001-AC4F-418D-AE19-62706E023703}">
                    <ahyp:hlinkClr xmlns:ahyp="http://schemas.microsoft.com/office/drawing/2018/hyperlinkcolor" val="tx"/>
                  </a:ext>
                </a:extLst>
              </a:hlinkClick>
            </a:rPr>
            <a:t>Eng. Mohamed Soliman</a:t>
          </a:r>
          <a:endParaRPr lang="en-US" sz="4000" kern="1200"/>
        </a:p>
      </dsp:txBody>
      <dsp:txXfrm>
        <a:off x="0" y="5697300"/>
        <a:ext cx="8942018" cy="2331000"/>
      </dsp:txXfrm>
    </dsp:sp>
    <dsp:sp modelId="{DFE2B191-C4C7-40D6-87DC-86D435E4F787}">
      <dsp:nvSpPr>
        <dsp:cNvPr id="0" name=""/>
        <dsp:cNvSpPr/>
      </dsp:nvSpPr>
      <dsp:spPr>
        <a:xfrm>
          <a:off x="447100" y="5106899"/>
          <a:ext cx="6259412" cy="1180800"/>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91" tIns="0" rIns="236591" bIns="0" numCol="1" spcCol="1270" anchor="ctr" anchorCtr="0">
          <a:noAutofit/>
        </a:bodyPr>
        <a:lstStyle/>
        <a:p>
          <a:pPr marL="0" lvl="0" indent="0" algn="l" defTabSz="1778000">
            <a:lnSpc>
              <a:spcPct val="90000"/>
            </a:lnSpc>
            <a:spcBef>
              <a:spcPct val="0"/>
            </a:spcBef>
            <a:spcAft>
              <a:spcPct val="35000"/>
            </a:spcAft>
            <a:buNone/>
          </a:pPr>
          <a:r>
            <a:rPr lang="en-US" sz="4000" kern="1200" dirty="0"/>
            <a:t>Project Sponsor:</a:t>
          </a:r>
        </a:p>
      </dsp:txBody>
      <dsp:txXfrm>
        <a:off x="504742" y="5164541"/>
        <a:ext cx="6144128" cy="10655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07F0-3231-23DA-C158-53E0A9DFA8EA}"/>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AE"/>
          </a:p>
        </p:txBody>
      </p:sp>
      <p:sp>
        <p:nvSpPr>
          <p:cNvPr id="3" name="Subtitle 2">
            <a:extLst>
              <a:ext uri="{FF2B5EF4-FFF2-40B4-BE49-F238E27FC236}">
                <a16:creationId xmlns:a16="http://schemas.microsoft.com/office/drawing/2014/main" id="{0FC0087D-4D54-4E8C-73E7-EAA630BA7D2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64CFE3A5-FCB1-7049-1FCA-DC4F51DF9223}"/>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B93AAE24-0CB1-222D-55DE-1AE6FE9E3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D944A-5040-E4F1-938D-F5C98844FF1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8634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3E5A-C1C2-50CF-C6C3-DDF7146F53C9}"/>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F6435D69-C5AF-A640-3AE8-8E3495D228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41521AB-959C-DFE8-59C5-988C03085B23}"/>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7EFE5227-28BE-959A-48BB-B86B37B01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737C-953B-8E8A-483B-6012CE2F333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64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31126-AED2-D04E-F44F-76AC3ADF5E63}"/>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DC430D0-A968-FE49-BDD3-413FA3226C45}"/>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F380EAA-B670-0B44-E082-80A8BC186FA2}"/>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95120E9C-4102-C01C-EB73-62CCC9EF4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E24FE-FD7A-9E66-1A4E-4877AE297F2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930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627562"/>
            <a:ext cx="13031034" cy="9659441"/>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8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1137940" y="3612236"/>
            <a:ext cx="6689649" cy="472025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6000"/>
              </a:lnSpc>
              <a:defRPr sz="7500" b="1" spc="-45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410950" y="6580342"/>
            <a:ext cx="6000750" cy="1496858"/>
          </a:xfrm>
          <a:noFill/>
        </p:spPr>
        <p:txBody>
          <a:bodyPr lIns="0" tIns="0" rIns="0" bIns="0"/>
          <a:lstStyle>
            <a:lvl1pPr marL="0" indent="0" algn="l">
              <a:buNone/>
              <a:defRPr sz="3150">
                <a:solidFill>
                  <a:schemeClr val="bg1">
                    <a:lumMod val="9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310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7690280" y="0"/>
            <a:ext cx="52914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13110211" y="5109213"/>
            <a:ext cx="10286999" cy="6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2" y="0"/>
            <a:ext cx="15983183" cy="10287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8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1137940" y="4251960"/>
            <a:ext cx="6689649" cy="4080534"/>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6000"/>
              </a:lnSpc>
              <a:defRPr sz="7500" b="1" spc="-45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12052274" y="5788599"/>
            <a:ext cx="5282271" cy="432000"/>
          </a:xfrm>
        </p:spPr>
        <p:txBody>
          <a:bodyPr/>
          <a:lstStyle>
            <a:lvl1pPr marL="0" indent="0">
              <a:buNone/>
              <a:defRPr>
                <a:solidFill>
                  <a:schemeClr val="bg1">
                    <a:lumMod val="95000"/>
                  </a:schemeClr>
                </a:solidFill>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12052274" y="6330284"/>
            <a:ext cx="5282271" cy="432000"/>
          </a:xfrm>
        </p:spPr>
        <p:txBody>
          <a:bodyPr/>
          <a:lstStyle>
            <a:lvl1pPr marL="0" indent="0">
              <a:buNone/>
              <a:defRPr>
                <a:solidFill>
                  <a:schemeClr val="bg1">
                    <a:lumMod val="95000"/>
                  </a:schemeClr>
                </a:solidFill>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12052274" y="6871968"/>
            <a:ext cx="5282271" cy="432000"/>
          </a:xfrm>
        </p:spPr>
        <p:txBody>
          <a:bodyPr/>
          <a:lstStyle>
            <a:lvl1pPr marL="0" indent="0">
              <a:buNone/>
              <a:defRPr>
                <a:solidFill>
                  <a:schemeClr val="bg1">
                    <a:lumMod val="95000"/>
                  </a:schemeClr>
                </a:solidFill>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12052274" y="7413653"/>
            <a:ext cx="5282271" cy="432000"/>
          </a:xfrm>
        </p:spPr>
        <p:txBody>
          <a:bodyPr/>
          <a:lstStyle>
            <a:lvl1pPr marL="0" indent="0">
              <a:buNone/>
              <a:defRPr>
                <a:solidFill>
                  <a:schemeClr val="bg1">
                    <a:lumMod val="95000"/>
                  </a:schemeClr>
                </a:solidFill>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Company Website</a:t>
            </a:r>
          </a:p>
        </p:txBody>
      </p:sp>
    </p:spTree>
    <p:extLst>
      <p:ext uri="{BB962C8B-B14F-4D97-AF65-F5344CB8AC3E}">
        <p14:creationId xmlns:p14="http://schemas.microsoft.com/office/powerpoint/2010/main" val="72016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96F5-DF70-F657-155F-7A6B9C432A92}"/>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F1A9B3F1-E3FD-ABBB-30D4-4E15A8B94E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C917889-4EA1-B6DF-E63B-0878AB2BA9D7}"/>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D41D987D-B96D-EB1A-25E5-3A8F1144C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966C8-A7F7-3241-ABA1-A156FACF549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4797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D836-B0BE-6067-8399-56718A96FAF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AE37D8B1-3AF3-40A0-FDFA-E4F3689AC7F9}"/>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DECF4-7B4A-1616-36E3-6D5FC1B2A15F}"/>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F889C24A-2515-0CE9-CFA9-C53CD9402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C3EC6-BE58-AD5E-64AD-1417F6AD452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802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AA0-376C-75FE-B875-87983052A2EF}"/>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B6B1B21B-5988-B293-28A9-F95E67D784F8}"/>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A7683902-F269-4DF3-8675-F7B8DB3751E6}"/>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5B476703-C024-C123-C6DA-2AF27D865B73}"/>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a:extLst>
              <a:ext uri="{FF2B5EF4-FFF2-40B4-BE49-F238E27FC236}">
                <a16:creationId xmlns:a16="http://schemas.microsoft.com/office/drawing/2014/main" id="{34F2FA50-3794-CC5E-1B8A-125B10DDF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3B962-E312-1D16-8E49-404CF0D522E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463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C31B-0AAE-FECD-E23C-A18093176D60}"/>
              </a:ext>
            </a:extLst>
          </p:cNvPr>
          <p:cNvSpPr>
            <a:spLocks noGrp="1"/>
          </p:cNvSpPr>
          <p:nvPr>
            <p:ph type="title"/>
          </p:nvPr>
        </p:nvSpPr>
        <p:spPr>
          <a:xfrm>
            <a:off x="1259682" y="547688"/>
            <a:ext cx="15773400" cy="1988345"/>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FA4158AC-04FD-5E1F-C12E-B4EE4B58AE6C}"/>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7B141-F97C-D92A-60FB-94422D85D49E}"/>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4F8926BC-2872-2DC5-23EE-87530726A2D0}"/>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1BBF527D-355D-B485-181E-72C51D4EA501}"/>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724758E6-B873-5BB9-A5EF-1B36C38365A2}"/>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8" name="Footer Placeholder 7">
            <a:extLst>
              <a:ext uri="{FF2B5EF4-FFF2-40B4-BE49-F238E27FC236}">
                <a16:creationId xmlns:a16="http://schemas.microsoft.com/office/drawing/2014/main" id="{9A9A6F8C-CEA3-58D9-36C9-3B354D9DA0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6869F4-2413-3B27-5585-3D3AC8C1822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3522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E0BB-4596-04D7-0202-E2070310019B}"/>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B417D28B-C8FE-0C7F-2A56-040DF5E1C005}"/>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4" name="Footer Placeholder 3">
            <a:extLst>
              <a:ext uri="{FF2B5EF4-FFF2-40B4-BE49-F238E27FC236}">
                <a16:creationId xmlns:a16="http://schemas.microsoft.com/office/drawing/2014/main" id="{F384B963-F891-1AE8-BE9C-1CF3C9247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BA2B86-DDB1-47EB-D86E-4EB0FEF9C03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514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F3B7E-250E-AFB9-A40E-0DEA91A875DA}"/>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3" name="Footer Placeholder 2">
            <a:extLst>
              <a:ext uri="{FF2B5EF4-FFF2-40B4-BE49-F238E27FC236}">
                <a16:creationId xmlns:a16="http://schemas.microsoft.com/office/drawing/2014/main" id="{51827DA2-1EA1-1533-E355-1E6F39DB72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A23713-C4E2-E16B-0C46-7776E0BC051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4623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0E9E-5604-5472-EC4F-30C19CBD9E5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54DAAF1E-7E73-FB33-2728-1AA6F65DBAEE}"/>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9100B3D7-71AF-81DE-2D4A-5BB0FDD15ABD}"/>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D84FE6E-B8B6-3AAB-ED1A-4E439BD7DAF3}"/>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a:extLst>
              <a:ext uri="{FF2B5EF4-FFF2-40B4-BE49-F238E27FC236}">
                <a16:creationId xmlns:a16="http://schemas.microsoft.com/office/drawing/2014/main" id="{05D4AF91-E07D-1FAA-B057-165401F7F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1E7A0A-3A6C-B791-D5C8-94E6C294A61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741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5E38-4E17-94A1-EBB4-A1012D0D265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FF21B6EA-951C-09CA-8AA5-B1E3FB36890B}"/>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AE"/>
          </a:p>
        </p:txBody>
      </p:sp>
      <p:sp>
        <p:nvSpPr>
          <p:cNvPr id="4" name="Text Placeholder 3">
            <a:extLst>
              <a:ext uri="{FF2B5EF4-FFF2-40B4-BE49-F238E27FC236}">
                <a16:creationId xmlns:a16="http://schemas.microsoft.com/office/drawing/2014/main" id="{349821FA-06AE-81C3-4CAD-D42CBBAE658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E7EA66C-832E-C934-6111-AB45A79BF44A}"/>
              </a:ext>
            </a:extLst>
          </p:cNvPr>
          <p:cNvSpPr>
            <a:spLocks noGrp="1"/>
          </p:cNvSpPr>
          <p:nvPr>
            <p:ph type="dt" sz="half" idx="10"/>
          </p:nvPr>
        </p:nvSpPr>
        <p:spPr/>
        <p:txBody>
          <a:bodyPr/>
          <a:lstStyle/>
          <a:p>
            <a:fld id="{1D8BD707-D9CF-40AE-B4C6-C98DA3205C09}" type="datetimeFigureOut">
              <a:rPr lang="en-US" smtClean="0"/>
              <a:pPr/>
              <a:t>1/8/2023</a:t>
            </a:fld>
            <a:endParaRPr lang="en-US"/>
          </a:p>
        </p:txBody>
      </p:sp>
      <p:sp>
        <p:nvSpPr>
          <p:cNvPr id="6" name="Footer Placeholder 5">
            <a:extLst>
              <a:ext uri="{FF2B5EF4-FFF2-40B4-BE49-F238E27FC236}">
                <a16:creationId xmlns:a16="http://schemas.microsoft.com/office/drawing/2014/main" id="{78449B72-09E3-5D23-E6FD-3584BF6F7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DFC64-C4F8-CCD8-D288-869BC5FBFCF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8081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47C2D3-87C6-7035-E310-3AF39D7617A1}"/>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448448B5-DC6E-7C6A-CB4C-57D0BFE94B85}"/>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CE03DE9-2582-E53A-7524-40CAAC684E61}"/>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1/8/2023</a:t>
            </a:fld>
            <a:endParaRPr lang="en-US"/>
          </a:p>
        </p:txBody>
      </p:sp>
      <p:sp>
        <p:nvSpPr>
          <p:cNvPr id="5" name="Footer Placeholder 4">
            <a:extLst>
              <a:ext uri="{FF2B5EF4-FFF2-40B4-BE49-F238E27FC236}">
                <a16:creationId xmlns:a16="http://schemas.microsoft.com/office/drawing/2014/main" id="{38E5C38D-C911-A863-5F8C-3CAE127CFAC8}"/>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EA5271-4401-A7B8-366B-397261F44275}"/>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474958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8" r:id="rId1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6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55.jpg"/></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6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jp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58.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jpg"/><Relationship Id="rId4" Type="http://schemas.openxmlformats.org/officeDocument/2006/relationships/image" Target="../media/image64.jp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jpg"/><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jpg"/><Relationship Id="rId4" Type="http://schemas.openxmlformats.org/officeDocument/2006/relationships/image" Target="../media/image64.jpg"/></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gif"/><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8" name="TextBox 8"/>
          <p:cNvSpPr txBox="1"/>
          <p:nvPr/>
        </p:nvSpPr>
        <p:spPr>
          <a:xfrm>
            <a:off x="4191000" y="556599"/>
            <a:ext cx="9296400" cy="1735090"/>
          </a:xfrm>
          <a:prstGeom prst="rect">
            <a:avLst/>
          </a:prstGeom>
        </p:spPr>
        <p:txBody>
          <a:bodyPr wrap="square" lIns="0" tIns="0" rIns="0" bIns="0" rtlCol="0" anchor="t">
            <a:spAutoFit/>
          </a:bodyPr>
          <a:lstStyle/>
          <a:p>
            <a:pPr algn="ctr">
              <a:lnSpc>
                <a:spcPts val="6600"/>
              </a:lnSpc>
            </a:pPr>
            <a:r>
              <a:rPr lang="en-US" sz="8000" dirty="0">
                <a:solidFill>
                  <a:srgbClr val="191919"/>
                </a:solidFill>
                <a:latin typeface="Halant Medium Bold"/>
              </a:rPr>
              <a:t>S</a:t>
            </a:r>
            <a:r>
              <a:rPr lang="en-US" sz="6600" dirty="0">
                <a:solidFill>
                  <a:srgbClr val="191919"/>
                </a:solidFill>
                <a:latin typeface="Halant Medium Bold"/>
              </a:rPr>
              <a:t>poken Language</a:t>
            </a:r>
          </a:p>
          <a:p>
            <a:pPr algn="ctr">
              <a:lnSpc>
                <a:spcPts val="6600"/>
              </a:lnSpc>
            </a:pPr>
            <a:r>
              <a:rPr lang="en-US" sz="6600" dirty="0">
                <a:solidFill>
                  <a:srgbClr val="191919"/>
                </a:solidFill>
                <a:latin typeface="Halant Medium Bold"/>
              </a:rPr>
              <a:t>Identification System</a:t>
            </a:r>
          </a:p>
        </p:txBody>
      </p:sp>
      <p:grpSp>
        <p:nvGrpSpPr>
          <p:cNvPr id="5" name="Group 4">
            <a:extLst>
              <a:ext uri="{FF2B5EF4-FFF2-40B4-BE49-F238E27FC236}">
                <a16:creationId xmlns:a16="http://schemas.microsoft.com/office/drawing/2014/main" id="{AF247693-B0BC-4AEE-A1AB-3E9939BEEA1A}"/>
              </a:ext>
            </a:extLst>
          </p:cNvPr>
          <p:cNvGrpSpPr/>
          <p:nvPr/>
        </p:nvGrpSpPr>
        <p:grpSpPr>
          <a:xfrm>
            <a:off x="1371600" y="3695700"/>
            <a:ext cx="8361151" cy="4832986"/>
            <a:chOff x="138880" y="3927999"/>
            <a:chExt cx="9616998" cy="5558902"/>
          </a:xfrm>
        </p:grpSpPr>
        <p:grpSp>
          <p:nvGrpSpPr>
            <p:cNvPr id="9" name="Group 8">
              <a:extLst>
                <a:ext uri="{FF2B5EF4-FFF2-40B4-BE49-F238E27FC236}">
                  <a16:creationId xmlns:a16="http://schemas.microsoft.com/office/drawing/2014/main" id="{ABC4C658-B6C2-943B-43D6-0F32198B05C4}"/>
                </a:ext>
              </a:extLst>
            </p:cNvPr>
            <p:cNvGrpSpPr/>
            <p:nvPr/>
          </p:nvGrpSpPr>
          <p:grpSpPr>
            <a:xfrm>
              <a:off x="138880" y="4055540"/>
              <a:ext cx="9616998" cy="5431361"/>
              <a:chOff x="-253836" y="2533796"/>
              <a:chExt cx="10363933" cy="2900394"/>
            </a:xfrm>
          </p:grpSpPr>
          <p:sp>
            <p:nvSpPr>
              <p:cNvPr id="10" name="Rectangle 9">
                <a:extLst>
                  <a:ext uri="{FF2B5EF4-FFF2-40B4-BE49-F238E27FC236}">
                    <a16:creationId xmlns:a16="http://schemas.microsoft.com/office/drawing/2014/main" id="{8E271002-7014-EF97-8E5A-B5A8DB8F5D50}"/>
                  </a:ext>
                </a:extLst>
              </p:cNvPr>
              <p:cNvSpPr/>
              <p:nvPr/>
            </p:nvSpPr>
            <p:spPr>
              <a:xfrm>
                <a:off x="-8701" y="2788190"/>
                <a:ext cx="10118798" cy="2646000"/>
              </a:xfrm>
              <a:prstGeom prst="rect">
                <a:avLst/>
              </a:prstGeom>
              <a:noFill/>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F9C66E8A-F1CF-837B-202D-1FD283E59FFC}"/>
                  </a:ext>
                </a:extLst>
              </p:cNvPr>
              <p:cNvSpPr txBox="1"/>
              <p:nvPr/>
            </p:nvSpPr>
            <p:spPr>
              <a:xfrm>
                <a:off x="-253836" y="2533796"/>
                <a:ext cx="10118798" cy="2646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85331" tIns="728980" rIns="785331" bIns="248920" numCol="1" spcCol="1270" anchor="t" anchorCtr="0">
                <a:noAutofit/>
              </a:bodyPr>
              <a:lstStyle/>
              <a:p>
                <a:pPr marL="0" lvl="1" algn="l" defTabSz="1555750">
                  <a:lnSpc>
                    <a:spcPct val="90000"/>
                  </a:lnSpc>
                  <a:spcBef>
                    <a:spcPct val="0"/>
                  </a:spcBef>
                  <a:spcAft>
                    <a:spcPct val="15000"/>
                  </a:spcAft>
                </a:pPr>
                <a:endParaRPr lang="en-US" sz="3500" kern="1200" dirty="0"/>
              </a:p>
              <a:p>
                <a:pPr marL="514350" lvl="1" indent="-514350" algn="l" defTabSz="1555750">
                  <a:lnSpc>
                    <a:spcPct val="90000"/>
                  </a:lnSpc>
                  <a:spcBef>
                    <a:spcPct val="0"/>
                  </a:spcBef>
                  <a:spcAft>
                    <a:spcPct val="15000"/>
                  </a:spcAft>
                  <a:buFont typeface="+mj-lt"/>
                  <a:buAutoNum type="arabicPeriod"/>
                </a:pPr>
                <a:r>
                  <a:rPr lang="en-US" sz="3500" kern="1200" dirty="0"/>
                  <a:t>Abdallah Ragab – 300327288</a:t>
                </a:r>
              </a:p>
              <a:p>
                <a:pPr marL="514350" lvl="1" indent="-514350" algn="l" defTabSz="1555750">
                  <a:lnSpc>
                    <a:spcPct val="90000"/>
                  </a:lnSpc>
                  <a:spcBef>
                    <a:spcPct val="0"/>
                  </a:spcBef>
                  <a:spcAft>
                    <a:spcPct val="15000"/>
                  </a:spcAft>
                  <a:buFont typeface="+mj-lt"/>
                  <a:buAutoNum type="arabicPeriod"/>
                </a:pPr>
                <a:r>
                  <a:rPr lang="en-US" sz="3500" dirty="0"/>
                  <a:t>Kareem Waly </a:t>
                </a:r>
                <a:r>
                  <a:rPr lang="en-US" sz="3500" kern="1200" dirty="0"/>
                  <a:t>– 300327303 </a:t>
                </a:r>
              </a:p>
              <a:p>
                <a:pPr marL="514350" lvl="1" indent="-514350" defTabSz="1555750">
                  <a:lnSpc>
                    <a:spcPct val="90000"/>
                  </a:lnSpc>
                  <a:spcBef>
                    <a:spcPct val="0"/>
                  </a:spcBef>
                  <a:spcAft>
                    <a:spcPct val="15000"/>
                  </a:spcAft>
                  <a:buFont typeface="+mj-lt"/>
                  <a:buAutoNum type="arabicPeriod"/>
                </a:pPr>
                <a:r>
                  <a:rPr lang="en-US" sz="3500" dirty="0"/>
                  <a:t>Mohamed </a:t>
                </a:r>
                <a:r>
                  <a:rPr lang="en-US" sz="3500" dirty="0" err="1"/>
                  <a:t>Elesawy</a:t>
                </a:r>
                <a:r>
                  <a:rPr lang="en-US" sz="3500" dirty="0"/>
                  <a:t> </a:t>
                </a:r>
                <a:r>
                  <a:rPr lang="en-US" sz="3500" kern="1200" dirty="0"/>
                  <a:t>– </a:t>
                </a:r>
                <a:r>
                  <a:rPr lang="en-US" sz="3500" dirty="0"/>
                  <a:t>300327237</a:t>
                </a:r>
              </a:p>
              <a:p>
                <a:pPr marL="514350" lvl="1" indent="-514350" defTabSz="1555750">
                  <a:lnSpc>
                    <a:spcPct val="90000"/>
                  </a:lnSpc>
                  <a:spcBef>
                    <a:spcPct val="0"/>
                  </a:spcBef>
                  <a:spcAft>
                    <a:spcPct val="15000"/>
                  </a:spcAft>
                  <a:buFont typeface="+mj-lt"/>
                  <a:buAutoNum type="arabicPeriod"/>
                </a:pPr>
                <a:r>
                  <a:rPr lang="en-US" sz="3500" dirty="0" err="1"/>
                  <a:t>Hosam</a:t>
                </a:r>
                <a:r>
                  <a:rPr lang="en-US" sz="3500" dirty="0"/>
                  <a:t> Mahmoud – 300327269</a:t>
                </a:r>
              </a:p>
              <a:p>
                <a:pPr marL="514350" lvl="1" indent="-514350" defTabSz="1555750">
                  <a:lnSpc>
                    <a:spcPct val="90000"/>
                  </a:lnSpc>
                  <a:spcBef>
                    <a:spcPct val="0"/>
                  </a:spcBef>
                  <a:spcAft>
                    <a:spcPct val="15000"/>
                  </a:spcAft>
                  <a:buFont typeface="+mj-lt"/>
                  <a:buAutoNum type="arabicPeriod"/>
                </a:pPr>
                <a:r>
                  <a:rPr lang="en-US" sz="3500" dirty="0"/>
                  <a:t>Eslam Khalaf – 300327261</a:t>
                </a:r>
              </a:p>
              <a:p>
                <a:pPr marL="514350" lvl="1" indent="-514350" defTabSz="1555750">
                  <a:lnSpc>
                    <a:spcPct val="90000"/>
                  </a:lnSpc>
                  <a:spcBef>
                    <a:spcPct val="0"/>
                  </a:spcBef>
                  <a:spcAft>
                    <a:spcPct val="15000"/>
                  </a:spcAft>
                  <a:buFont typeface="+mj-lt"/>
                  <a:buAutoNum type="arabicPeriod"/>
                </a:pPr>
                <a:endParaRPr lang="en-US" sz="3500" dirty="0"/>
              </a:p>
              <a:p>
                <a:pPr marL="514350" lvl="1" indent="-514350" defTabSz="1555750">
                  <a:lnSpc>
                    <a:spcPct val="90000"/>
                  </a:lnSpc>
                  <a:spcBef>
                    <a:spcPct val="0"/>
                  </a:spcBef>
                  <a:spcAft>
                    <a:spcPct val="15000"/>
                  </a:spcAft>
                  <a:buFont typeface="+mj-lt"/>
                  <a:buAutoNum type="arabicPeriod"/>
                </a:pPr>
                <a:endParaRPr lang="en-US" sz="3500" dirty="0"/>
              </a:p>
              <a:p>
                <a:pPr algn="l" rtl="0"/>
                <a:br>
                  <a:rPr lang="en-US" sz="3600" b="0" i="0" dirty="0">
                    <a:solidFill>
                      <a:srgbClr val="777777"/>
                    </a:solidFill>
                    <a:effectLst/>
                    <a:latin typeface="Roboto" panose="02000000000000000000" pitchFamily="2" charset="0"/>
                  </a:rPr>
                </a:br>
                <a:endParaRPr lang="en-US" sz="3600" b="0" i="0" dirty="0">
                  <a:solidFill>
                    <a:srgbClr val="777777"/>
                  </a:solidFill>
                  <a:effectLst/>
                  <a:latin typeface="Roboto" panose="02000000000000000000" pitchFamily="2" charset="0"/>
                </a:endParaRPr>
              </a:p>
              <a:p>
                <a:br>
                  <a:rPr lang="en-US" sz="3600" dirty="0"/>
                </a:br>
                <a:endParaRPr lang="en-US" sz="3500" dirty="0"/>
              </a:p>
              <a:p>
                <a:pPr marL="514350" lvl="1" indent="-514350" defTabSz="1555750">
                  <a:lnSpc>
                    <a:spcPct val="90000"/>
                  </a:lnSpc>
                  <a:spcBef>
                    <a:spcPct val="0"/>
                  </a:spcBef>
                  <a:spcAft>
                    <a:spcPct val="15000"/>
                  </a:spcAft>
                  <a:buFont typeface="+mj-lt"/>
                  <a:buAutoNum type="arabicPeriod"/>
                </a:pPr>
                <a:endParaRPr lang="en-US" sz="3500" dirty="0"/>
              </a:p>
              <a:p>
                <a:pPr marL="514350" lvl="1" indent="-514350" defTabSz="1555750">
                  <a:lnSpc>
                    <a:spcPct val="90000"/>
                  </a:lnSpc>
                  <a:spcBef>
                    <a:spcPct val="0"/>
                  </a:spcBef>
                  <a:spcAft>
                    <a:spcPct val="15000"/>
                  </a:spcAft>
                  <a:buFont typeface="+mj-lt"/>
                  <a:buAutoNum type="arabicPeriod"/>
                </a:pPr>
                <a:endParaRPr lang="en-US" sz="3500" dirty="0"/>
              </a:p>
              <a:p>
                <a:pPr marL="514350" lvl="1" indent="-514350" algn="l" defTabSz="1555750">
                  <a:lnSpc>
                    <a:spcPct val="90000"/>
                  </a:lnSpc>
                  <a:spcBef>
                    <a:spcPct val="0"/>
                  </a:spcBef>
                  <a:spcAft>
                    <a:spcPct val="15000"/>
                  </a:spcAft>
                  <a:buFont typeface="+mj-lt"/>
                  <a:buAutoNum type="arabicPeriod"/>
                </a:pPr>
                <a:endParaRPr lang="en-US" sz="3500" kern="1200" dirty="0"/>
              </a:p>
              <a:p>
                <a:pPr marL="514350" lvl="1" indent="-514350" algn="l" defTabSz="1555750">
                  <a:lnSpc>
                    <a:spcPct val="90000"/>
                  </a:lnSpc>
                  <a:spcBef>
                    <a:spcPct val="0"/>
                  </a:spcBef>
                  <a:spcAft>
                    <a:spcPct val="15000"/>
                  </a:spcAft>
                  <a:buFont typeface="+mj-lt"/>
                  <a:buAutoNum type="arabicPeriod"/>
                </a:pPr>
                <a:endParaRPr lang="en-US" sz="3500" kern="1200" dirty="0"/>
              </a:p>
            </p:txBody>
          </p:sp>
        </p:grpSp>
        <p:grpSp>
          <p:nvGrpSpPr>
            <p:cNvPr id="12" name="Group 11">
              <a:extLst>
                <a:ext uri="{FF2B5EF4-FFF2-40B4-BE49-F238E27FC236}">
                  <a16:creationId xmlns:a16="http://schemas.microsoft.com/office/drawing/2014/main" id="{F8B4DB3F-817D-1B77-8430-1CD606CBF084}"/>
                </a:ext>
              </a:extLst>
            </p:cNvPr>
            <p:cNvGrpSpPr/>
            <p:nvPr/>
          </p:nvGrpSpPr>
          <p:grpSpPr>
            <a:xfrm>
              <a:off x="898655" y="3927999"/>
              <a:ext cx="7083158" cy="1033200"/>
              <a:chOff x="505939" y="2271590"/>
              <a:chExt cx="7083158" cy="1033200"/>
            </a:xfrm>
          </p:grpSpPr>
          <p:sp>
            <p:nvSpPr>
              <p:cNvPr id="13" name="Rectangle: Rounded Corners 12">
                <a:extLst>
                  <a:ext uri="{FF2B5EF4-FFF2-40B4-BE49-F238E27FC236}">
                    <a16:creationId xmlns:a16="http://schemas.microsoft.com/office/drawing/2014/main" id="{CF56675E-445A-036A-A263-AB638F0442E0}"/>
                  </a:ext>
                </a:extLst>
              </p:cNvPr>
              <p:cNvSpPr/>
              <p:nvPr/>
            </p:nvSpPr>
            <p:spPr>
              <a:xfrm>
                <a:off x="505939" y="2271590"/>
                <a:ext cx="7083158" cy="1033200"/>
              </a:xfrm>
              <a:prstGeom prst="roundRect">
                <a:avLst/>
              </a:prstGeom>
              <a:solidFill>
                <a:schemeClr val="bg1">
                  <a:lumMod val="50000"/>
                </a:schemeClr>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dirty="0"/>
              </a:p>
            </p:txBody>
          </p:sp>
          <p:sp>
            <p:nvSpPr>
              <p:cNvPr id="14" name="Rectangle: Rounded Corners 6">
                <a:extLst>
                  <a:ext uri="{FF2B5EF4-FFF2-40B4-BE49-F238E27FC236}">
                    <a16:creationId xmlns:a16="http://schemas.microsoft.com/office/drawing/2014/main" id="{1CA05C86-BD15-17C5-8F48-03D1093420CC}"/>
                  </a:ext>
                </a:extLst>
              </p:cNvPr>
              <p:cNvSpPr txBox="1"/>
              <p:nvPr/>
            </p:nvSpPr>
            <p:spPr>
              <a:xfrm>
                <a:off x="556376" y="2322027"/>
                <a:ext cx="4080108" cy="9323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7727" tIns="0" rIns="267727" bIns="0" numCol="1" spcCol="1270" anchor="ctr" anchorCtr="0">
                <a:noAutofit/>
              </a:bodyPr>
              <a:lstStyle/>
              <a:p>
                <a:r>
                  <a:rPr lang="en-LB" sz="2800" dirty="0"/>
                  <a:t>Presented by:</a:t>
                </a:r>
              </a:p>
            </p:txBody>
          </p:sp>
        </p:grpSp>
      </p:grpSp>
      <p:grpSp>
        <p:nvGrpSpPr>
          <p:cNvPr id="6" name="Group 5">
            <a:extLst>
              <a:ext uri="{FF2B5EF4-FFF2-40B4-BE49-F238E27FC236}">
                <a16:creationId xmlns:a16="http://schemas.microsoft.com/office/drawing/2014/main" id="{2382BDA3-85C0-4DD9-8034-53F5B0BEFF3B}"/>
              </a:ext>
            </a:extLst>
          </p:cNvPr>
          <p:cNvGrpSpPr/>
          <p:nvPr/>
        </p:nvGrpSpPr>
        <p:grpSpPr>
          <a:xfrm>
            <a:off x="11201400" y="2552700"/>
            <a:ext cx="5943600" cy="5772957"/>
            <a:chOff x="12386232" y="3317041"/>
            <a:chExt cx="5160750" cy="5160874"/>
          </a:xfrm>
        </p:grpSpPr>
        <p:pic>
          <p:nvPicPr>
            <p:cNvPr id="2" name="Picture 2">
              <a:extLst>
                <a:ext uri="{FF2B5EF4-FFF2-40B4-BE49-F238E27FC236}">
                  <a16:creationId xmlns:a16="http://schemas.microsoft.com/office/drawing/2014/main" id="{F3175586-50BE-C805-0B80-84571FA20B41}"/>
                </a:ext>
              </a:extLst>
            </p:cNvPr>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a:off x="13036095" y="3247489"/>
              <a:ext cx="3812667" cy="3951771"/>
            </a:xfrm>
            <a:prstGeom prst="rect">
              <a:avLst/>
            </a:prstGeom>
          </p:spPr>
        </p:pic>
        <p:pic>
          <p:nvPicPr>
            <p:cNvPr id="3" name="Picture 3">
              <a:extLst>
                <a:ext uri="{FF2B5EF4-FFF2-40B4-BE49-F238E27FC236}">
                  <a16:creationId xmlns:a16="http://schemas.microsoft.com/office/drawing/2014/main" id="{449CE0D4-B876-99DD-6EED-F8FB4ADFF86F}"/>
                </a:ext>
              </a:extLst>
            </p:cNvPr>
            <p:cNvPicPr>
              <a:picLocks noChangeAspect="1"/>
            </p:cNvPicPr>
            <p:nvPr/>
          </p:nvPicPr>
          <p:blipFill>
            <a:blip r:embed="rId4"/>
            <a:srcRect/>
            <a:stretch>
              <a:fillRect/>
            </a:stretch>
          </p:blipFill>
          <p:spPr>
            <a:xfrm>
              <a:off x="13133872" y="3888754"/>
              <a:ext cx="3765685" cy="2997876"/>
            </a:xfrm>
            <a:prstGeom prst="rect">
              <a:avLst/>
            </a:prstGeom>
          </p:spPr>
        </p:pic>
        <p:sp>
          <p:nvSpPr>
            <p:cNvPr id="4" name="TextBox 8">
              <a:extLst>
                <a:ext uri="{FF2B5EF4-FFF2-40B4-BE49-F238E27FC236}">
                  <a16:creationId xmlns:a16="http://schemas.microsoft.com/office/drawing/2014/main" id="{D94B0102-5E77-B3B5-AC9E-DDD1976B8408}"/>
                </a:ext>
              </a:extLst>
            </p:cNvPr>
            <p:cNvSpPr txBox="1"/>
            <p:nvPr/>
          </p:nvSpPr>
          <p:spPr>
            <a:xfrm>
              <a:off x="12386232" y="7129708"/>
              <a:ext cx="5160750" cy="1348207"/>
            </a:xfrm>
            <a:prstGeom prst="rect">
              <a:avLst/>
            </a:prstGeom>
          </p:spPr>
          <p:txBody>
            <a:bodyPr wrap="square" lIns="0" tIns="0" rIns="0" bIns="0" rtlCol="0" anchor="t">
              <a:spAutoFit/>
            </a:bodyPr>
            <a:lstStyle/>
            <a:p>
              <a:pPr algn="ctr"/>
              <a:r>
                <a:rPr lang="en-CA" sz="3600" b="1" dirty="0"/>
                <a:t>Industry Project</a:t>
              </a:r>
              <a:r>
                <a:rPr lang="en-CA" sz="3200" b="1" dirty="0"/>
                <a:t> </a:t>
              </a:r>
            </a:p>
            <a:p>
              <a:pPr algn="ctr"/>
              <a:r>
                <a:rPr lang="en-US" sz="3200" b="1" dirty="0"/>
                <a:t>Beta Release</a:t>
              </a:r>
              <a:r>
                <a:rPr lang="en-US" sz="3000" b="1" dirty="0"/>
                <a:t>    Team ID: </a:t>
              </a:r>
              <a:r>
                <a:rPr lang="en-US" sz="3000" dirty="0"/>
                <a:t>AI-7</a:t>
              </a:r>
            </a:p>
            <a:p>
              <a:pPr algn="ctr"/>
              <a:r>
                <a:rPr lang="en-US" sz="3000" b="1" dirty="0"/>
                <a:t>Project ID</a:t>
              </a:r>
              <a:r>
                <a:rPr lang="en-US" sz="3000" dirty="0"/>
                <a:t>: AI_AIMS1_May2022</a:t>
              </a:r>
              <a:endParaRPr lang="en-LB" sz="3000" dirty="0"/>
            </a:p>
          </p:txBody>
        </p:sp>
      </p:grpSp>
      <p:cxnSp>
        <p:nvCxnSpPr>
          <p:cNvPr id="15" name="Straight Connector 14">
            <a:extLst>
              <a:ext uri="{FF2B5EF4-FFF2-40B4-BE49-F238E27FC236}">
                <a16:creationId xmlns:a16="http://schemas.microsoft.com/office/drawing/2014/main" id="{9CEF76A1-846B-E79D-F598-1BB473ABB3F1}"/>
              </a:ext>
            </a:extLst>
          </p:cNvPr>
          <p:cNvCxnSpPr>
            <a:cxnSpLocks/>
          </p:cNvCxnSpPr>
          <p:nvPr/>
        </p:nvCxnSpPr>
        <p:spPr>
          <a:xfrm>
            <a:off x="5943600" y="2324100"/>
            <a:ext cx="5824728" cy="1676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68711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DD1DFF6-A168-4E94-99F5-B060BCA787DC}"/>
              </a:ext>
            </a:extLst>
          </p:cNvPr>
          <p:cNvGrpSpPr/>
          <p:nvPr/>
        </p:nvGrpSpPr>
        <p:grpSpPr>
          <a:xfrm>
            <a:off x="762000" y="105839"/>
            <a:ext cx="1376083" cy="1274221"/>
            <a:chOff x="1008268" y="634578"/>
            <a:chExt cx="1650076" cy="1422479"/>
          </a:xfrm>
        </p:grpSpPr>
        <p:grpSp>
          <p:nvGrpSpPr>
            <p:cNvPr id="19" name="Group 18">
              <a:extLst>
                <a:ext uri="{FF2B5EF4-FFF2-40B4-BE49-F238E27FC236}">
                  <a16:creationId xmlns:a16="http://schemas.microsoft.com/office/drawing/2014/main" id="{EFD6741C-9197-4EE2-8433-F0415065043D}"/>
                </a:ext>
              </a:extLst>
            </p:cNvPr>
            <p:cNvGrpSpPr/>
            <p:nvPr/>
          </p:nvGrpSpPr>
          <p:grpSpPr>
            <a:xfrm>
              <a:off x="1008268" y="634578"/>
              <a:ext cx="1650076" cy="1422479"/>
              <a:chOff x="1008268" y="634578"/>
              <a:chExt cx="1650076" cy="1422479"/>
            </a:xfrm>
          </p:grpSpPr>
          <p:sp>
            <p:nvSpPr>
              <p:cNvPr id="21" name="Hexagon 20">
                <a:extLst>
                  <a:ext uri="{FF2B5EF4-FFF2-40B4-BE49-F238E27FC236}">
                    <a16:creationId xmlns:a16="http://schemas.microsoft.com/office/drawing/2014/main" id="{4A5B5B93-1397-417F-AB63-EC1DB499DB8A}"/>
                  </a:ext>
                </a:extLst>
              </p:cNvPr>
              <p:cNvSpPr/>
              <p:nvPr/>
            </p:nvSpPr>
            <p:spPr>
              <a:xfrm>
                <a:off x="1008268" y="634578"/>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5F9FEB6B-B7F2-4E15-A290-F7192F5CD9C7}"/>
                  </a:ext>
                </a:extLst>
              </p:cNvPr>
              <p:cNvSpPr/>
              <p:nvPr/>
            </p:nvSpPr>
            <p:spPr>
              <a:xfrm>
                <a:off x="1249572" y="844127"/>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72F0C8A7-5C93-45BD-B3B9-530D1BC66A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842" y="793926"/>
              <a:ext cx="1003379" cy="1003379"/>
            </a:xfrm>
            <a:prstGeom prst="rect">
              <a:avLst/>
            </a:prstGeom>
          </p:spPr>
        </p:pic>
      </p:grpSp>
      <p:sp>
        <p:nvSpPr>
          <p:cNvPr id="23" name="Rectangle 22">
            <a:extLst>
              <a:ext uri="{FF2B5EF4-FFF2-40B4-BE49-F238E27FC236}">
                <a16:creationId xmlns:a16="http://schemas.microsoft.com/office/drawing/2014/main" id="{2617606E-64C2-40A6-B421-28D4B49EBEC7}"/>
              </a:ext>
            </a:extLst>
          </p:cNvPr>
          <p:cNvSpPr/>
          <p:nvPr/>
        </p:nvSpPr>
        <p:spPr>
          <a:xfrm>
            <a:off x="2209800" y="112653"/>
            <a:ext cx="6425157"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Dataset Collection</a:t>
            </a:r>
          </a:p>
        </p:txBody>
      </p:sp>
      <p:pic>
        <p:nvPicPr>
          <p:cNvPr id="3" name="Picture 2">
            <a:extLst>
              <a:ext uri="{FF2B5EF4-FFF2-40B4-BE49-F238E27FC236}">
                <a16:creationId xmlns:a16="http://schemas.microsoft.com/office/drawing/2014/main" id="{E3F615C3-74D5-4434-B6AE-6B0C4C12DDBE}"/>
              </a:ext>
            </a:extLst>
          </p:cNvPr>
          <p:cNvPicPr>
            <a:picLocks noChangeAspect="1"/>
          </p:cNvPicPr>
          <p:nvPr/>
        </p:nvPicPr>
        <p:blipFill>
          <a:blip r:embed="rId3"/>
          <a:stretch>
            <a:fillRect/>
          </a:stretch>
        </p:blipFill>
        <p:spPr>
          <a:xfrm>
            <a:off x="838200" y="4200021"/>
            <a:ext cx="7863755" cy="5900809"/>
          </a:xfrm>
          <a:prstGeom prst="rect">
            <a:avLst/>
          </a:prstGeom>
        </p:spPr>
      </p:pic>
      <p:pic>
        <p:nvPicPr>
          <p:cNvPr id="4" name="Picture 3">
            <a:extLst>
              <a:ext uri="{FF2B5EF4-FFF2-40B4-BE49-F238E27FC236}">
                <a16:creationId xmlns:a16="http://schemas.microsoft.com/office/drawing/2014/main" id="{2FBB5071-CE35-4B55-A08E-03411F854EDC}"/>
              </a:ext>
            </a:extLst>
          </p:cNvPr>
          <p:cNvPicPr>
            <a:picLocks noChangeAspect="1"/>
          </p:cNvPicPr>
          <p:nvPr/>
        </p:nvPicPr>
        <p:blipFill>
          <a:blip r:embed="rId4"/>
          <a:stretch>
            <a:fillRect/>
          </a:stretch>
        </p:blipFill>
        <p:spPr>
          <a:xfrm>
            <a:off x="8991600" y="4202904"/>
            <a:ext cx="4739554" cy="3759996"/>
          </a:xfrm>
          <a:prstGeom prst="rect">
            <a:avLst/>
          </a:prstGeom>
        </p:spPr>
      </p:pic>
      <p:pic>
        <p:nvPicPr>
          <p:cNvPr id="5" name="Picture 4">
            <a:extLst>
              <a:ext uri="{FF2B5EF4-FFF2-40B4-BE49-F238E27FC236}">
                <a16:creationId xmlns:a16="http://schemas.microsoft.com/office/drawing/2014/main" id="{E7AB3E12-3A6D-4FBE-A9FB-9D490570337C}"/>
              </a:ext>
            </a:extLst>
          </p:cNvPr>
          <p:cNvPicPr>
            <a:picLocks noChangeAspect="1"/>
          </p:cNvPicPr>
          <p:nvPr/>
        </p:nvPicPr>
        <p:blipFill>
          <a:blip r:embed="rId5"/>
          <a:stretch>
            <a:fillRect/>
          </a:stretch>
        </p:blipFill>
        <p:spPr>
          <a:xfrm>
            <a:off x="14020800" y="4188071"/>
            <a:ext cx="3733800" cy="3759996"/>
          </a:xfrm>
          <a:prstGeom prst="rect">
            <a:avLst/>
          </a:prstGeom>
        </p:spPr>
      </p:pic>
      <p:sp>
        <p:nvSpPr>
          <p:cNvPr id="6" name="Rectangle 5">
            <a:extLst>
              <a:ext uri="{FF2B5EF4-FFF2-40B4-BE49-F238E27FC236}">
                <a16:creationId xmlns:a16="http://schemas.microsoft.com/office/drawing/2014/main" id="{68A4CDDE-A73D-4313-B75A-1AD5E0E22CAD}"/>
              </a:ext>
            </a:extLst>
          </p:cNvPr>
          <p:cNvSpPr/>
          <p:nvPr/>
        </p:nvSpPr>
        <p:spPr>
          <a:xfrm>
            <a:off x="304800" y="1790700"/>
            <a:ext cx="17145001" cy="1953868"/>
          </a:xfrm>
          <a:prstGeom prst="rect">
            <a:avLst/>
          </a:prstGeom>
        </p:spPr>
        <p:txBody>
          <a:bodyPr wrap="square">
            <a:spAutoFit/>
          </a:bodyPr>
          <a:lstStyle/>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The Dataset was collected from two resources </a:t>
            </a:r>
            <a:r>
              <a:rPr lang="en-US" sz="2800" b="1" dirty="0" err="1">
                <a:solidFill>
                  <a:schemeClr val="accent1">
                    <a:lumMod val="75000"/>
                  </a:schemeClr>
                </a:solidFill>
                <a:latin typeface="Times New Roman" panose="02020603050405020304" pitchFamily="18" charset="0"/>
                <a:cs typeface="Times New Roman" panose="02020603050405020304" pitchFamily="18" charset="0"/>
              </a:rPr>
              <a:t>VoxForg</a:t>
            </a:r>
            <a:r>
              <a:rPr lang="en-US" sz="2800" b="1" dirty="0">
                <a:latin typeface="Times New Roman" panose="02020603050405020304" pitchFamily="18" charset="0"/>
                <a:cs typeface="Times New Roman" panose="02020603050405020304" pitchFamily="18" charset="0"/>
              </a:rPr>
              <a:t> and </a:t>
            </a:r>
            <a:r>
              <a:rPr lang="en-US" sz="2800" b="1" dirty="0">
                <a:solidFill>
                  <a:schemeClr val="accent1">
                    <a:lumMod val="75000"/>
                  </a:schemeClr>
                </a:solidFill>
                <a:latin typeface="Times New Roman" panose="02020603050405020304" pitchFamily="18" charset="0"/>
                <a:cs typeface="Times New Roman" panose="02020603050405020304" pitchFamily="18" charset="0"/>
              </a:rPr>
              <a:t>Mozilla Common Voice</a:t>
            </a:r>
            <a:r>
              <a:rPr lang="en-US" sz="2800" b="1" dirty="0">
                <a:latin typeface="Times New Roman" panose="02020603050405020304" pitchFamily="18" charset="0"/>
                <a:cs typeface="Times New Roman" panose="02020603050405020304" pitchFamily="18" charset="0"/>
              </a:rPr>
              <a:t>.</a:t>
            </a:r>
          </a:p>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We sampled 25,000 audio files for each language from each dataset as the total number of files is 333,575 audio files as there are some languages with less than 50,000 audio files.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890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DD1DFF6-A168-4E94-99F5-B060BCA787DC}"/>
              </a:ext>
            </a:extLst>
          </p:cNvPr>
          <p:cNvGrpSpPr/>
          <p:nvPr/>
        </p:nvGrpSpPr>
        <p:grpSpPr>
          <a:xfrm>
            <a:off x="762000" y="105839"/>
            <a:ext cx="1376083" cy="1274221"/>
            <a:chOff x="1008268" y="634578"/>
            <a:chExt cx="1650076" cy="1422479"/>
          </a:xfrm>
        </p:grpSpPr>
        <p:grpSp>
          <p:nvGrpSpPr>
            <p:cNvPr id="19" name="Group 18">
              <a:extLst>
                <a:ext uri="{FF2B5EF4-FFF2-40B4-BE49-F238E27FC236}">
                  <a16:creationId xmlns:a16="http://schemas.microsoft.com/office/drawing/2014/main" id="{EFD6741C-9197-4EE2-8433-F0415065043D}"/>
                </a:ext>
              </a:extLst>
            </p:cNvPr>
            <p:cNvGrpSpPr/>
            <p:nvPr/>
          </p:nvGrpSpPr>
          <p:grpSpPr>
            <a:xfrm>
              <a:off x="1008268" y="634578"/>
              <a:ext cx="1650076" cy="1422479"/>
              <a:chOff x="1008268" y="634578"/>
              <a:chExt cx="1650076" cy="1422479"/>
            </a:xfrm>
          </p:grpSpPr>
          <p:sp>
            <p:nvSpPr>
              <p:cNvPr id="21" name="Hexagon 20">
                <a:extLst>
                  <a:ext uri="{FF2B5EF4-FFF2-40B4-BE49-F238E27FC236}">
                    <a16:creationId xmlns:a16="http://schemas.microsoft.com/office/drawing/2014/main" id="{4A5B5B93-1397-417F-AB63-EC1DB499DB8A}"/>
                  </a:ext>
                </a:extLst>
              </p:cNvPr>
              <p:cNvSpPr/>
              <p:nvPr/>
            </p:nvSpPr>
            <p:spPr>
              <a:xfrm>
                <a:off x="1008268" y="634578"/>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5F9FEB6B-B7F2-4E15-A290-F7192F5CD9C7}"/>
                  </a:ext>
                </a:extLst>
              </p:cNvPr>
              <p:cNvSpPr/>
              <p:nvPr/>
            </p:nvSpPr>
            <p:spPr>
              <a:xfrm>
                <a:off x="1249572" y="844127"/>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72F0C8A7-5C93-45BD-B3B9-530D1BC66A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842" y="793926"/>
              <a:ext cx="1003379" cy="1003379"/>
            </a:xfrm>
            <a:prstGeom prst="rect">
              <a:avLst/>
            </a:prstGeom>
          </p:spPr>
        </p:pic>
      </p:grpSp>
      <p:sp>
        <p:nvSpPr>
          <p:cNvPr id="23" name="Rectangle 22">
            <a:extLst>
              <a:ext uri="{FF2B5EF4-FFF2-40B4-BE49-F238E27FC236}">
                <a16:creationId xmlns:a16="http://schemas.microsoft.com/office/drawing/2014/main" id="{2617606E-64C2-40A6-B421-28D4B49EBEC7}"/>
              </a:ext>
            </a:extLst>
          </p:cNvPr>
          <p:cNvSpPr/>
          <p:nvPr/>
        </p:nvSpPr>
        <p:spPr>
          <a:xfrm>
            <a:off x="2209800" y="112653"/>
            <a:ext cx="6425157"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Dataset Collection</a:t>
            </a:r>
          </a:p>
        </p:txBody>
      </p:sp>
      <p:pic>
        <p:nvPicPr>
          <p:cNvPr id="3" name="Picture 2">
            <a:extLst>
              <a:ext uri="{FF2B5EF4-FFF2-40B4-BE49-F238E27FC236}">
                <a16:creationId xmlns:a16="http://schemas.microsoft.com/office/drawing/2014/main" id="{E3F615C3-74D5-4434-B6AE-6B0C4C12DDBE}"/>
              </a:ext>
            </a:extLst>
          </p:cNvPr>
          <p:cNvPicPr>
            <a:picLocks noChangeAspect="1"/>
          </p:cNvPicPr>
          <p:nvPr/>
        </p:nvPicPr>
        <p:blipFill>
          <a:blip r:embed="rId3"/>
          <a:stretch>
            <a:fillRect/>
          </a:stretch>
        </p:blipFill>
        <p:spPr>
          <a:xfrm>
            <a:off x="838200" y="4200022"/>
            <a:ext cx="4994860" cy="3748046"/>
          </a:xfrm>
          <a:prstGeom prst="rect">
            <a:avLst/>
          </a:prstGeom>
        </p:spPr>
      </p:pic>
      <p:pic>
        <p:nvPicPr>
          <p:cNvPr id="4" name="Picture 3">
            <a:extLst>
              <a:ext uri="{FF2B5EF4-FFF2-40B4-BE49-F238E27FC236}">
                <a16:creationId xmlns:a16="http://schemas.microsoft.com/office/drawing/2014/main" id="{2FBB5071-CE35-4B55-A08E-03411F854EDC}"/>
              </a:ext>
            </a:extLst>
          </p:cNvPr>
          <p:cNvPicPr>
            <a:picLocks noChangeAspect="1"/>
          </p:cNvPicPr>
          <p:nvPr/>
        </p:nvPicPr>
        <p:blipFill>
          <a:blip r:embed="rId4"/>
          <a:stretch>
            <a:fillRect/>
          </a:stretch>
        </p:blipFill>
        <p:spPr>
          <a:xfrm>
            <a:off x="6248400" y="4202903"/>
            <a:ext cx="7482754" cy="5936239"/>
          </a:xfrm>
          <a:prstGeom prst="rect">
            <a:avLst/>
          </a:prstGeom>
        </p:spPr>
      </p:pic>
      <p:pic>
        <p:nvPicPr>
          <p:cNvPr id="5" name="Picture 4">
            <a:extLst>
              <a:ext uri="{FF2B5EF4-FFF2-40B4-BE49-F238E27FC236}">
                <a16:creationId xmlns:a16="http://schemas.microsoft.com/office/drawing/2014/main" id="{E7AB3E12-3A6D-4FBE-A9FB-9D490570337C}"/>
              </a:ext>
            </a:extLst>
          </p:cNvPr>
          <p:cNvPicPr>
            <a:picLocks noChangeAspect="1"/>
          </p:cNvPicPr>
          <p:nvPr/>
        </p:nvPicPr>
        <p:blipFill>
          <a:blip r:embed="rId5"/>
          <a:stretch>
            <a:fillRect/>
          </a:stretch>
        </p:blipFill>
        <p:spPr>
          <a:xfrm>
            <a:off x="14020800" y="4188071"/>
            <a:ext cx="3733800" cy="3759996"/>
          </a:xfrm>
          <a:prstGeom prst="rect">
            <a:avLst/>
          </a:prstGeom>
        </p:spPr>
      </p:pic>
      <p:sp>
        <p:nvSpPr>
          <p:cNvPr id="26" name="Rectangle 25">
            <a:extLst>
              <a:ext uri="{FF2B5EF4-FFF2-40B4-BE49-F238E27FC236}">
                <a16:creationId xmlns:a16="http://schemas.microsoft.com/office/drawing/2014/main" id="{8FDD1316-90EA-4D93-826C-1FAFE0860BED}"/>
              </a:ext>
            </a:extLst>
          </p:cNvPr>
          <p:cNvSpPr/>
          <p:nvPr/>
        </p:nvSpPr>
        <p:spPr>
          <a:xfrm>
            <a:off x="304800" y="1790700"/>
            <a:ext cx="17145001" cy="1953868"/>
          </a:xfrm>
          <a:prstGeom prst="rect">
            <a:avLst/>
          </a:prstGeom>
        </p:spPr>
        <p:txBody>
          <a:bodyPr wrap="square">
            <a:spAutoFit/>
          </a:bodyPr>
          <a:lstStyle/>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The Dataset was collected from two resources </a:t>
            </a:r>
            <a:r>
              <a:rPr lang="en-US" sz="2800" b="1" dirty="0" err="1">
                <a:latin typeface="Times New Roman" panose="02020603050405020304" pitchFamily="18" charset="0"/>
                <a:cs typeface="Times New Roman" panose="02020603050405020304" pitchFamily="18" charset="0"/>
              </a:rPr>
              <a:t>VoxForg</a:t>
            </a:r>
            <a:r>
              <a:rPr lang="en-US" sz="2800" b="1" dirty="0">
                <a:latin typeface="Times New Roman" panose="02020603050405020304" pitchFamily="18" charset="0"/>
                <a:cs typeface="Times New Roman" panose="02020603050405020304" pitchFamily="18" charset="0"/>
              </a:rPr>
              <a:t> and Mozilla Common Voice.</a:t>
            </a:r>
          </a:p>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We sampled 25,000 audio files for each language from each dataset as the total number of files is 333,575 audio files as there are some languages with less than 50,000 audio files.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2717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DD1DFF6-A168-4E94-99F5-B060BCA787DC}"/>
              </a:ext>
            </a:extLst>
          </p:cNvPr>
          <p:cNvGrpSpPr/>
          <p:nvPr/>
        </p:nvGrpSpPr>
        <p:grpSpPr>
          <a:xfrm>
            <a:off x="762000" y="105839"/>
            <a:ext cx="1376083" cy="1274221"/>
            <a:chOff x="1008268" y="634578"/>
            <a:chExt cx="1650076" cy="1422479"/>
          </a:xfrm>
        </p:grpSpPr>
        <p:grpSp>
          <p:nvGrpSpPr>
            <p:cNvPr id="19" name="Group 18">
              <a:extLst>
                <a:ext uri="{FF2B5EF4-FFF2-40B4-BE49-F238E27FC236}">
                  <a16:creationId xmlns:a16="http://schemas.microsoft.com/office/drawing/2014/main" id="{EFD6741C-9197-4EE2-8433-F0415065043D}"/>
                </a:ext>
              </a:extLst>
            </p:cNvPr>
            <p:cNvGrpSpPr/>
            <p:nvPr/>
          </p:nvGrpSpPr>
          <p:grpSpPr>
            <a:xfrm>
              <a:off x="1008268" y="634578"/>
              <a:ext cx="1650076" cy="1422479"/>
              <a:chOff x="1008268" y="634578"/>
              <a:chExt cx="1650076" cy="1422479"/>
            </a:xfrm>
          </p:grpSpPr>
          <p:sp>
            <p:nvSpPr>
              <p:cNvPr id="21" name="Hexagon 20">
                <a:extLst>
                  <a:ext uri="{FF2B5EF4-FFF2-40B4-BE49-F238E27FC236}">
                    <a16:creationId xmlns:a16="http://schemas.microsoft.com/office/drawing/2014/main" id="{4A5B5B93-1397-417F-AB63-EC1DB499DB8A}"/>
                  </a:ext>
                </a:extLst>
              </p:cNvPr>
              <p:cNvSpPr/>
              <p:nvPr/>
            </p:nvSpPr>
            <p:spPr>
              <a:xfrm>
                <a:off x="1008268" y="634578"/>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5F9FEB6B-B7F2-4E15-A290-F7192F5CD9C7}"/>
                  </a:ext>
                </a:extLst>
              </p:cNvPr>
              <p:cNvSpPr/>
              <p:nvPr/>
            </p:nvSpPr>
            <p:spPr>
              <a:xfrm>
                <a:off x="1249572" y="844127"/>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72F0C8A7-5C93-45BD-B3B9-530D1BC66A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9842" y="793926"/>
              <a:ext cx="1003379" cy="1003379"/>
            </a:xfrm>
            <a:prstGeom prst="rect">
              <a:avLst/>
            </a:prstGeom>
          </p:spPr>
        </p:pic>
      </p:grpSp>
      <p:sp>
        <p:nvSpPr>
          <p:cNvPr id="23" name="Rectangle 22">
            <a:extLst>
              <a:ext uri="{FF2B5EF4-FFF2-40B4-BE49-F238E27FC236}">
                <a16:creationId xmlns:a16="http://schemas.microsoft.com/office/drawing/2014/main" id="{2617606E-64C2-40A6-B421-28D4B49EBEC7}"/>
              </a:ext>
            </a:extLst>
          </p:cNvPr>
          <p:cNvSpPr/>
          <p:nvPr/>
        </p:nvSpPr>
        <p:spPr>
          <a:xfrm>
            <a:off x="2209800" y="112653"/>
            <a:ext cx="6425157"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Dataset Collection</a:t>
            </a:r>
          </a:p>
        </p:txBody>
      </p:sp>
      <p:pic>
        <p:nvPicPr>
          <p:cNvPr id="3" name="Picture 2">
            <a:extLst>
              <a:ext uri="{FF2B5EF4-FFF2-40B4-BE49-F238E27FC236}">
                <a16:creationId xmlns:a16="http://schemas.microsoft.com/office/drawing/2014/main" id="{E3F615C3-74D5-4434-B6AE-6B0C4C12DDBE}"/>
              </a:ext>
            </a:extLst>
          </p:cNvPr>
          <p:cNvPicPr>
            <a:picLocks noChangeAspect="1"/>
          </p:cNvPicPr>
          <p:nvPr/>
        </p:nvPicPr>
        <p:blipFill>
          <a:blip r:embed="rId3"/>
          <a:stretch>
            <a:fillRect/>
          </a:stretch>
        </p:blipFill>
        <p:spPr>
          <a:xfrm>
            <a:off x="838200" y="4200022"/>
            <a:ext cx="4994860" cy="3748046"/>
          </a:xfrm>
          <a:prstGeom prst="rect">
            <a:avLst/>
          </a:prstGeom>
        </p:spPr>
      </p:pic>
      <p:pic>
        <p:nvPicPr>
          <p:cNvPr id="4" name="Picture 3">
            <a:extLst>
              <a:ext uri="{FF2B5EF4-FFF2-40B4-BE49-F238E27FC236}">
                <a16:creationId xmlns:a16="http://schemas.microsoft.com/office/drawing/2014/main" id="{2FBB5071-CE35-4B55-A08E-03411F854EDC}"/>
              </a:ext>
            </a:extLst>
          </p:cNvPr>
          <p:cNvPicPr>
            <a:picLocks noChangeAspect="1"/>
          </p:cNvPicPr>
          <p:nvPr/>
        </p:nvPicPr>
        <p:blipFill>
          <a:blip r:embed="rId4"/>
          <a:stretch>
            <a:fillRect/>
          </a:stretch>
        </p:blipFill>
        <p:spPr>
          <a:xfrm>
            <a:off x="6248400" y="4202903"/>
            <a:ext cx="4931659" cy="3912397"/>
          </a:xfrm>
          <a:prstGeom prst="rect">
            <a:avLst/>
          </a:prstGeom>
        </p:spPr>
      </p:pic>
      <p:pic>
        <p:nvPicPr>
          <p:cNvPr id="5" name="Picture 4">
            <a:extLst>
              <a:ext uri="{FF2B5EF4-FFF2-40B4-BE49-F238E27FC236}">
                <a16:creationId xmlns:a16="http://schemas.microsoft.com/office/drawing/2014/main" id="{E7AB3E12-3A6D-4FBE-A9FB-9D490570337C}"/>
              </a:ext>
            </a:extLst>
          </p:cNvPr>
          <p:cNvPicPr>
            <a:picLocks noChangeAspect="1"/>
          </p:cNvPicPr>
          <p:nvPr/>
        </p:nvPicPr>
        <p:blipFill>
          <a:blip r:embed="rId5"/>
          <a:stretch>
            <a:fillRect/>
          </a:stretch>
        </p:blipFill>
        <p:spPr>
          <a:xfrm>
            <a:off x="11811000" y="4188071"/>
            <a:ext cx="5943600" cy="5985300"/>
          </a:xfrm>
          <a:prstGeom prst="rect">
            <a:avLst/>
          </a:prstGeom>
        </p:spPr>
      </p:pic>
      <p:sp>
        <p:nvSpPr>
          <p:cNvPr id="27" name="Rectangle 26">
            <a:extLst>
              <a:ext uri="{FF2B5EF4-FFF2-40B4-BE49-F238E27FC236}">
                <a16:creationId xmlns:a16="http://schemas.microsoft.com/office/drawing/2014/main" id="{33CE390E-F882-4BA8-830D-6E7439C7B07D}"/>
              </a:ext>
            </a:extLst>
          </p:cNvPr>
          <p:cNvSpPr/>
          <p:nvPr/>
        </p:nvSpPr>
        <p:spPr>
          <a:xfrm>
            <a:off x="304799" y="1790700"/>
            <a:ext cx="17145001" cy="1953868"/>
          </a:xfrm>
          <a:prstGeom prst="rect">
            <a:avLst/>
          </a:prstGeom>
        </p:spPr>
        <p:txBody>
          <a:bodyPr wrap="square">
            <a:spAutoFit/>
          </a:bodyPr>
          <a:lstStyle/>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The Dataset was collected from two resources </a:t>
            </a:r>
            <a:r>
              <a:rPr lang="en-US" sz="2800" b="1" dirty="0" err="1">
                <a:solidFill>
                  <a:schemeClr val="accent1"/>
                </a:solidFill>
                <a:latin typeface="Times New Roman" panose="02020603050405020304" pitchFamily="18" charset="0"/>
                <a:cs typeface="Times New Roman" panose="02020603050405020304" pitchFamily="18" charset="0"/>
              </a:rPr>
              <a:t>VoxForg</a:t>
            </a:r>
            <a:r>
              <a:rPr lang="en-US" sz="2800" b="1" dirty="0">
                <a:latin typeface="Times New Roman" panose="02020603050405020304" pitchFamily="18" charset="0"/>
                <a:cs typeface="Times New Roman" panose="02020603050405020304" pitchFamily="18" charset="0"/>
              </a:rPr>
              <a:t> and </a:t>
            </a:r>
            <a:r>
              <a:rPr lang="en-US" sz="2800" b="1" dirty="0">
                <a:solidFill>
                  <a:schemeClr val="accent1"/>
                </a:solidFill>
                <a:latin typeface="Times New Roman" panose="02020603050405020304" pitchFamily="18" charset="0"/>
                <a:cs typeface="Times New Roman" panose="02020603050405020304" pitchFamily="18" charset="0"/>
              </a:rPr>
              <a:t>Mozilla Common Voice</a:t>
            </a:r>
            <a:r>
              <a:rPr lang="en-US" sz="2800" b="1" dirty="0">
                <a:latin typeface="Times New Roman" panose="02020603050405020304" pitchFamily="18" charset="0"/>
                <a:cs typeface="Times New Roman" panose="02020603050405020304" pitchFamily="18" charset="0"/>
              </a:rPr>
              <a:t>.</a:t>
            </a:r>
          </a:p>
          <a:p>
            <a:pPr marL="914400" lvl="1"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We sampled </a:t>
            </a:r>
            <a:r>
              <a:rPr lang="en-US" sz="2800" b="1" dirty="0">
                <a:solidFill>
                  <a:schemeClr val="bg2">
                    <a:lumMod val="50000"/>
                  </a:schemeClr>
                </a:solidFill>
                <a:latin typeface="Times New Roman" panose="02020603050405020304" pitchFamily="18" charset="0"/>
                <a:cs typeface="Times New Roman" panose="02020603050405020304" pitchFamily="18" charset="0"/>
              </a:rPr>
              <a:t>25,000</a:t>
            </a:r>
            <a:r>
              <a:rPr lang="en-US" sz="2800" b="1" dirty="0">
                <a:latin typeface="Times New Roman" panose="02020603050405020304" pitchFamily="18" charset="0"/>
                <a:cs typeface="Times New Roman" panose="02020603050405020304" pitchFamily="18" charset="0"/>
              </a:rPr>
              <a:t> audio files for each language from each dataset as the total number of files is </a:t>
            </a:r>
            <a:r>
              <a:rPr lang="en-US" sz="2800" b="1" dirty="0">
                <a:solidFill>
                  <a:schemeClr val="bg2">
                    <a:lumMod val="50000"/>
                  </a:schemeClr>
                </a:solidFill>
                <a:latin typeface="Times New Roman" panose="02020603050405020304" pitchFamily="18" charset="0"/>
                <a:cs typeface="Times New Roman" panose="02020603050405020304" pitchFamily="18" charset="0"/>
              </a:rPr>
              <a:t>333,575</a:t>
            </a:r>
            <a:r>
              <a:rPr lang="en-US" sz="2800" b="1" dirty="0">
                <a:latin typeface="Times New Roman" panose="02020603050405020304" pitchFamily="18" charset="0"/>
                <a:cs typeface="Times New Roman" panose="02020603050405020304" pitchFamily="18" charset="0"/>
              </a:rPr>
              <a:t> audio files as there are some languages with less than </a:t>
            </a:r>
            <a:r>
              <a:rPr lang="en-US" sz="2800" b="1" dirty="0">
                <a:solidFill>
                  <a:schemeClr val="bg2">
                    <a:lumMod val="50000"/>
                  </a:schemeClr>
                </a:solidFill>
                <a:latin typeface="Times New Roman" panose="02020603050405020304" pitchFamily="18" charset="0"/>
                <a:cs typeface="Times New Roman" panose="02020603050405020304" pitchFamily="18" charset="0"/>
              </a:rPr>
              <a:t>50,000</a:t>
            </a:r>
            <a:r>
              <a:rPr lang="en-US" sz="2800" b="1" dirty="0">
                <a:latin typeface="Times New Roman" panose="02020603050405020304" pitchFamily="18" charset="0"/>
                <a:cs typeface="Times New Roman" panose="02020603050405020304" pitchFamily="18" charset="0"/>
              </a:rPr>
              <a:t> audio files.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9862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17606E-64C2-40A6-B421-28D4B49EBEC7}"/>
              </a:ext>
            </a:extLst>
          </p:cNvPr>
          <p:cNvSpPr/>
          <p:nvPr/>
        </p:nvSpPr>
        <p:spPr>
          <a:xfrm>
            <a:off x="2287865" y="112653"/>
            <a:ext cx="7160935"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Feature Engineering</a:t>
            </a:r>
          </a:p>
        </p:txBody>
      </p:sp>
      <p:grpSp>
        <p:nvGrpSpPr>
          <p:cNvPr id="32" name="Group 31">
            <a:extLst>
              <a:ext uri="{FF2B5EF4-FFF2-40B4-BE49-F238E27FC236}">
                <a16:creationId xmlns:a16="http://schemas.microsoft.com/office/drawing/2014/main" id="{D409185C-7A21-4380-B8A7-59BF13E5E4CD}"/>
              </a:ext>
            </a:extLst>
          </p:cNvPr>
          <p:cNvGrpSpPr/>
          <p:nvPr/>
        </p:nvGrpSpPr>
        <p:grpSpPr>
          <a:xfrm>
            <a:off x="744375" y="77075"/>
            <a:ext cx="1438250" cy="1302986"/>
            <a:chOff x="4370707" y="673021"/>
            <a:chExt cx="1650076" cy="1422479"/>
          </a:xfrm>
        </p:grpSpPr>
        <p:grpSp>
          <p:nvGrpSpPr>
            <p:cNvPr id="33" name="Group 32">
              <a:extLst>
                <a:ext uri="{FF2B5EF4-FFF2-40B4-BE49-F238E27FC236}">
                  <a16:creationId xmlns:a16="http://schemas.microsoft.com/office/drawing/2014/main" id="{2E5C7442-E3F3-4293-98A5-0BC89CA58DC8}"/>
                </a:ext>
              </a:extLst>
            </p:cNvPr>
            <p:cNvGrpSpPr/>
            <p:nvPr/>
          </p:nvGrpSpPr>
          <p:grpSpPr>
            <a:xfrm>
              <a:off x="4370707" y="673021"/>
              <a:ext cx="1650076" cy="1422479"/>
              <a:chOff x="480711" y="830984"/>
              <a:chExt cx="1650076" cy="1422479"/>
            </a:xfrm>
          </p:grpSpPr>
          <p:sp>
            <p:nvSpPr>
              <p:cNvPr id="35" name="Hexagon 34">
                <a:extLst>
                  <a:ext uri="{FF2B5EF4-FFF2-40B4-BE49-F238E27FC236}">
                    <a16:creationId xmlns:a16="http://schemas.microsoft.com/office/drawing/2014/main" id="{4A6448EE-B30B-4BC3-82C7-D40BB21F8295}"/>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9C0C678-73DD-467D-8455-9AE983955FFF}"/>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20DFF8FE-107E-444F-A617-C68EF0126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sp>
        <p:nvSpPr>
          <p:cNvPr id="2" name="Rectangle: Rounded Corners 1">
            <a:extLst>
              <a:ext uri="{FF2B5EF4-FFF2-40B4-BE49-F238E27FC236}">
                <a16:creationId xmlns:a16="http://schemas.microsoft.com/office/drawing/2014/main" id="{D5350AF0-1505-41B9-84E9-D8A833889F39}"/>
              </a:ext>
            </a:extLst>
          </p:cNvPr>
          <p:cNvSpPr/>
          <p:nvPr/>
        </p:nvSpPr>
        <p:spPr>
          <a:xfrm>
            <a:off x="609600" y="6038907"/>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6406013" y="4991221"/>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1185218" y="4248093"/>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2237864" y="5162493"/>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4085270" y="6496107"/>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572000" y="5372100"/>
            <a:ext cx="0" cy="112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572000" y="5372100"/>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8C2EAB5-0C1D-9DB9-D257-FC4A868D779A}"/>
              </a:ext>
            </a:extLst>
          </p:cNvPr>
          <p:cNvSpPr/>
          <p:nvPr/>
        </p:nvSpPr>
        <p:spPr>
          <a:xfrm>
            <a:off x="304800" y="1512746"/>
            <a:ext cx="17145001" cy="2421112"/>
          </a:xfrm>
          <a:prstGeom prst="rect">
            <a:avLst/>
          </a:prstGeom>
        </p:spPr>
        <p:txBody>
          <a:bodyPr wrap="square">
            <a:spAutoFit/>
          </a:bodyPr>
          <a:lstStyle/>
          <a:p>
            <a:pPr marL="914400" lvl="1"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have used different audio feature extraction techniques: </a:t>
            </a: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Mel spectrogram </a:t>
            </a:r>
            <a:endParaRPr lang="en-US" sz="2600"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 </a:t>
            </a:r>
          </a:p>
          <a:p>
            <a:pPr marL="1371600" lvl="2" indent="-457200" algn="just">
              <a:lnSpc>
                <a:spcPct val="150000"/>
              </a:lnSpc>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Proposed a  new custom feature vector</a:t>
            </a:r>
            <a:r>
              <a:rPr lang="en-US" sz="2600" dirty="0">
                <a:latin typeface="Times New Roman" panose="02020603050405020304" pitchFamily="18" charset="0"/>
                <a:cs typeface="Times New Roman" panose="02020603050405020304" pitchFamily="18" charset="0"/>
              </a:rPr>
              <a:t> which is a combination of different features.</a:t>
            </a:r>
          </a:p>
        </p:txBody>
      </p:sp>
    </p:spTree>
    <p:extLst>
      <p:ext uri="{BB962C8B-B14F-4D97-AF65-F5344CB8AC3E}">
        <p14:creationId xmlns:p14="http://schemas.microsoft.com/office/powerpoint/2010/main" val="38606784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17606E-64C2-40A6-B421-28D4B49EBEC7}"/>
              </a:ext>
            </a:extLst>
          </p:cNvPr>
          <p:cNvSpPr/>
          <p:nvPr/>
        </p:nvSpPr>
        <p:spPr>
          <a:xfrm>
            <a:off x="2287865" y="112653"/>
            <a:ext cx="7160935"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Feature Engineering</a:t>
            </a:r>
          </a:p>
        </p:txBody>
      </p:sp>
      <p:grpSp>
        <p:nvGrpSpPr>
          <p:cNvPr id="32" name="Group 31">
            <a:extLst>
              <a:ext uri="{FF2B5EF4-FFF2-40B4-BE49-F238E27FC236}">
                <a16:creationId xmlns:a16="http://schemas.microsoft.com/office/drawing/2014/main" id="{D409185C-7A21-4380-B8A7-59BF13E5E4CD}"/>
              </a:ext>
            </a:extLst>
          </p:cNvPr>
          <p:cNvGrpSpPr/>
          <p:nvPr/>
        </p:nvGrpSpPr>
        <p:grpSpPr>
          <a:xfrm>
            <a:off x="744375" y="77075"/>
            <a:ext cx="1438250" cy="1302986"/>
            <a:chOff x="4370707" y="673021"/>
            <a:chExt cx="1650076" cy="1422479"/>
          </a:xfrm>
        </p:grpSpPr>
        <p:grpSp>
          <p:nvGrpSpPr>
            <p:cNvPr id="33" name="Group 32">
              <a:extLst>
                <a:ext uri="{FF2B5EF4-FFF2-40B4-BE49-F238E27FC236}">
                  <a16:creationId xmlns:a16="http://schemas.microsoft.com/office/drawing/2014/main" id="{2E5C7442-E3F3-4293-98A5-0BC89CA58DC8}"/>
                </a:ext>
              </a:extLst>
            </p:cNvPr>
            <p:cNvGrpSpPr/>
            <p:nvPr/>
          </p:nvGrpSpPr>
          <p:grpSpPr>
            <a:xfrm>
              <a:off x="4370707" y="673021"/>
              <a:ext cx="1650076" cy="1422479"/>
              <a:chOff x="480711" y="830984"/>
              <a:chExt cx="1650076" cy="1422479"/>
            </a:xfrm>
          </p:grpSpPr>
          <p:sp>
            <p:nvSpPr>
              <p:cNvPr id="35" name="Hexagon 34">
                <a:extLst>
                  <a:ext uri="{FF2B5EF4-FFF2-40B4-BE49-F238E27FC236}">
                    <a16:creationId xmlns:a16="http://schemas.microsoft.com/office/drawing/2014/main" id="{4A6448EE-B30B-4BC3-82C7-D40BB21F8295}"/>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9C0C678-73DD-467D-8455-9AE983955FFF}"/>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20DFF8FE-107E-444F-A617-C68EF0126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sp>
        <p:nvSpPr>
          <p:cNvPr id="2" name="Rectangle: Rounded Corners 1">
            <a:extLst>
              <a:ext uri="{FF2B5EF4-FFF2-40B4-BE49-F238E27FC236}">
                <a16:creationId xmlns:a16="http://schemas.microsoft.com/office/drawing/2014/main" id="{D5350AF0-1505-41B9-84E9-D8A833889F39}"/>
              </a:ext>
            </a:extLst>
          </p:cNvPr>
          <p:cNvSpPr/>
          <p:nvPr/>
        </p:nvSpPr>
        <p:spPr>
          <a:xfrm>
            <a:off x="609600" y="6038907"/>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6406013" y="4991221"/>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1185218" y="4248093"/>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2237864" y="5162493"/>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4085270" y="6496107"/>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572000" y="5372100"/>
            <a:ext cx="0" cy="1124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572000" y="5372100"/>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9511632" y="5056865"/>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8520952" y="5372100"/>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E3F24DE2-299C-45F0-A07D-F938946B1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7330" y="4054163"/>
            <a:ext cx="3982338" cy="2635873"/>
          </a:xfrm>
          <a:prstGeom prst="rect">
            <a:avLst/>
          </a:prstGeom>
        </p:spPr>
      </p:pic>
      <p:cxnSp>
        <p:nvCxnSpPr>
          <p:cNvPr id="45" name="Straight Arrow Connector 44">
            <a:extLst>
              <a:ext uri="{FF2B5EF4-FFF2-40B4-BE49-F238E27FC236}">
                <a16:creationId xmlns:a16="http://schemas.microsoft.com/office/drawing/2014/main" id="{5AEA2D5C-7B41-4983-9371-D8B9A6C2F517}"/>
              </a:ext>
            </a:extLst>
          </p:cNvPr>
          <p:cNvCxnSpPr>
            <a:cxnSpLocks/>
            <a:stCxn id="42" idx="3"/>
            <a:endCxn id="44" idx="1"/>
          </p:cNvCxnSpPr>
          <p:nvPr/>
        </p:nvCxnSpPr>
        <p:spPr>
          <a:xfrm>
            <a:off x="13555314" y="5372100"/>
            <a:ext cx="622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C8D2C7-B5C2-E163-0EA7-6C527ECD40F6}"/>
              </a:ext>
            </a:extLst>
          </p:cNvPr>
          <p:cNvSpPr/>
          <p:nvPr/>
        </p:nvSpPr>
        <p:spPr>
          <a:xfrm>
            <a:off x="304800" y="1512746"/>
            <a:ext cx="17145001" cy="2421112"/>
          </a:xfrm>
          <a:prstGeom prst="rect">
            <a:avLst/>
          </a:prstGeom>
        </p:spPr>
        <p:txBody>
          <a:bodyPr wrap="square">
            <a:spAutoFit/>
          </a:bodyPr>
          <a:lstStyle/>
          <a:p>
            <a:pPr marL="914400" lvl="1"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have used different audio feature extraction techniques: </a:t>
            </a: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Mel spectrogram </a:t>
            </a:r>
            <a:endParaRPr lang="en-US" sz="2600"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 </a:t>
            </a:r>
          </a:p>
          <a:p>
            <a:pPr marL="1371600" lvl="2" indent="-457200" algn="just">
              <a:lnSpc>
                <a:spcPct val="150000"/>
              </a:lnSpc>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Proposed a  new custom feature vector</a:t>
            </a:r>
            <a:r>
              <a:rPr lang="en-US" sz="2600" dirty="0">
                <a:latin typeface="Times New Roman" panose="02020603050405020304" pitchFamily="18" charset="0"/>
                <a:cs typeface="Times New Roman" panose="02020603050405020304" pitchFamily="18" charset="0"/>
              </a:rPr>
              <a:t> which is a combination of different features.</a:t>
            </a:r>
          </a:p>
        </p:txBody>
      </p:sp>
    </p:spTree>
    <p:extLst>
      <p:ext uri="{BB962C8B-B14F-4D97-AF65-F5344CB8AC3E}">
        <p14:creationId xmlns:p14="http://schemas.microsoft.com/office/powerpoint/2010/main" val="36394507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17606E-64C2-40A6-B421-28D4B49EBEC7}"/>
              </a:ext>
            </a:extLst>
          </p:cNvPr>
          <p:cNvSpPr/>
          <p:nvPr/>
        </p:nvSpPr>
        <p:spPr>
          <a:xfrm>
            <a:off x="2287865" y="112653"/>
            <a:ext cx="7160935"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Feature Engineering</a:t>
            </a:r>
          </a:p>
        </p:txBody>
      </p:sp>
      <p:grpSp>
        <p:nvGrpSpPr>
          <p:cNvPr id="32" name="Group 31">
            <a:extLst>
              <a:ext uri="{FF2B5EF4-FFF2-40B4-BE49-F238E27FC236}">
                <a16:creationId xmlns:a16="http://schemas.microsoft.com/office/drawing/2014/main" id="{D409185C-7A21-4380-B8A7-59BF13E5E4CD}"/>
              </a:ext>
            </a:extLst>
          </p:cNvPr>
          <p:cNvGrpSpPr/>
          <p:nvPr/>
        </p:nvGrpSpPr>
        <p:grpSpPr>
          <a:xfrm>
            <a:off x="744375" y="77075"/>
            <a:ext cx="1438250" cy="1302986"/>
            <a:chOff x="4370707" y="673021"/>
            <a:chExt cx="1650076" cy="1422479"/>
          </a:xfrm>
        </p:grpSpPr>
        <p:grpSp>
          <p:nvGrpSpPr>
            <p:cNvPr id="33" name="Group 32">
              <a:extLst>
                <a:ext uri="{FF2B5EF4-FFF2-40B4-BE49-F238E27FC236}">
                  <a16:creationId xmlns:a16="http://schemas.microsoft.com/office/drawing/2014/main" id="{2E5C7442-E3F3-4293-98A5-0BC89CA58DC8}"/>
                </a:ext>
              </a:extLst>
            </p:cNvPr>
            <p:cNvGrpSpPr/>
            <p:nvPr/>
          </p:nvGrpSpPr>
          <p:grpSpPr>
            <a:xfrm>
              <a:off x="4370707" y="673021"/>
              <a:ext cx="1650076" cy="1422479"/>
              <a:chOff x="480711" y="830984"/>
              <a:chExt cx="1650076" cy="1422479"/>
            </a:xfrm>
          </p:grpSpPr>
          <p:sp>
            <p:nvSpPr>
              <p:cNvPr id="35" name="Hexagon 34">
                <a:extLst>
                  <a:ext uri="{FF2B5EF4-FFF2-40B4-BE49-F238E27FC236}">
                    <a16:creationId xmlns:a16="http://schemas.microsoft.com/office/drawing/2014/main" id="{4A6448EE-B30B-4BC3-82C7-D40BB21F8295}"/>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9C0C678-73DD-467D-8455-9AE983955FFF}"/>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20DFF8FE-107E-444F-A617-C68EF0126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sp>
        <p:nvSpPr>
          <p:cNvPr id="2" name="Rectangle: Rounded Corners 1">
            <a:extLst>
              <a:ext uri="{FF2B5EF4-FFF2-40B4-BE49-F238E27FC236}">
                <a16:creationId xmlns:a16="http://schemas.microsoft.com/office/drawing/2014/main" id="{D5350AF0-1505-41B9-84E9-D8A833889F39}"/>
              </a:ext>
            </a:extLst>
          </p:cNvPr>
          <p:cNvSpPr/>
          <p:nvPr/>
        </p:nvSpPr>
        <p:spPr>
          <a:xfrm>
            <a:off x="609600" y="6038907"/>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6406013" y="4991221"/>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6400800" y="7865891"/>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1185218" y="4248093"/>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2237864" y="5162493"/>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4085270" y="6496107"/>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572000" y="5372100"/>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572000" y="5372100"/>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579487" y="8181096"/>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9511632" y="5056865"/>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8520952" y="5372100"/>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622488" y="6958647"/>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8515739" y="8181095"/>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877299" y="7273882"/>
            <a:ext cx="0" cy="907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877299" y="7273882"/>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85A122A-2C06-4FAA-8D08-8E5861682F08}"/>
              </a:ext>
            </a:extLst>
          </p:cNvPr>
          <p:cNvSpPr/>
          <p:nvPr/>
        </p:nvSpPr>
        <p:spPr>
          <a:xfrm>
            <a:off x="14361084" y="5758385"/>
            <a:ext cx="3657600" cy="44469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EA6F0314-18EA-47AA-BB11-44DE9C883D4B}"/>
              </a:ext>
            </a:extLst>
          </p:cNvPr>
          <p:cNvSpPr/>
          <p:nvPr/>
        </p:nvSpPr>
        <p:spPr>
          <a:xfrm>
            <a:off x="14589684" y="6596586"/>
            <a:ext cx="1633781"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a:solidFill>
                  <a:schemeClr val="tx1"/>
                </a:solidFill>
                <a:latin typeface="Halant Medium Bold" panose="020B0604020202020204" charset="0"/>
                <a:cs typeface="Halant Medium Bold" panose="020B0604020202020204" charset="0"/>
              </a:rPr>
              <a:t>MFCC</a:t>
            </a:r>
          </a:p>
        </p:txBody>
      </p:sp>
      <p:sp>
        <p:nvSpPr>
          <p:cNvPr id="40" name="Rectangle: Rounded Corners 39">
            <a:extLst>
              <a:ext uri="{FF2B5EF4-FFF2-40B4-BE49-F238E27FC236}">
                <a16:creationId xmlns:a16="http://schemas.microsoft.com/office/drawing/2014/main" id="{7CC065A6-DD61-4886-9D7E-B7784E9E2959}"/>
              </a:ext>
            </a:extLst>
          </p:cNvPr>
          <p:cNvSpPr/>
          <p:nvPr/>
        </p:nvSpPr>
        <p:spPr>
          <a:xfrm>
            <a:off x="14579101" y="7258616"/>
            <a:ext cx="3142361" cy="5571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err="1">
                <a:solidFill>
                  <a:schemeClr val="tx1"/>
                </a:solidFill>
                <a:latin typeface="Halant Medium Bold" panose="020B0604020202020204" charset="0"/>
                <a:cs typeface="Halant Medium Bold" panose="020B0604020202020204" charset="0"/>
              </a:rPr>
              <a:t>chromagram</a:t>
            </a:r>
            <a:endParaRPr lang="en-US" sz="2600" b="1" dirty="0">
              <a:solidFill>
                <a:schemeClr val="tx1"/>
              </a:solidFill>
              <a:latin typeface="Halant Medium Bold" panose="020B0604020202020204" charset="0"/>
              <a:cs typeface="Halant Medium Bold" panose="020B0604020202020204" charset="0"/>
            </a:endParaRPr>
          </a:p>
        </p:txBody>
      </p:sp>
      <p:sp>
        <p:nvSpPr>
          <p:cNvPr id="41" name="Rectangle: Rounded Corners 40">
            <a:extLst>
              <a:ext uri="{FF2B5EF4-FFF2-40B4-BE49-F238E27FC236}">
                <a16:creationId xmlns:a16="http://schemas.microsoft.com/office/drawing/2014/main" id="{5A845C8C-1ECD-411C-B0E1-407D554AE5FC}"/>
              </a:ext>
            </a:extLst>
          </p:cNvPr>
          <p:cNvSpPr/>
          <p:nvPr/>
        </p:nvSpPr>
        <p:spPr>
          <a:xfrm>
            <a:off x="14571023" y="7968185"/>
            <a:ext cx="3142361"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a:solidFill>
                  <a:schemeClr val="tx1"/>
                </a:solidFill>
                <a:latin typeface="Halant Medium Bold" panose="020B0604020202020204" charset="0"/>
                <a:cs typeface="Halant Medium Bold" panose="020B0604020202020204" charset="0"/>
              </a:rPr>
              <a:t>Mel spectrogram</a:t>
            </a:r>
          </a:p>
        </p:txBody>
      </p:sp>
      <p:sp>
        <p:nvSpPr>
          <p:cNvPr id="46" name="Rectangle: Rounded Corners 45">
            <a:extLst>
              <a:ext uri="{FF2B5EF4-FFF2-40B4-BE49-F238E27FC236}">
                <a16:creationId xmlns:a16="http://schemas.microsoft.com/office/drawing/2014/main" id="{E050DF98-B82D-43FD-BE0D-31290F428224}"/>
              </a:ext>
            </a:extLst>
          </p:cNvPr>
          <p:cNvSpPr/>
          <p:nvPr/>
        </p:nvSpPr>
        <p:spPr>
          <a:xfrm>
            <a:off x="14571528" y="8653985"/>
            <a:ext cx="3132624"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a:solidFill>
                  <a:schemeClr val="tx1"/>
                </a:solidFill>
                <a:latin typeface="Halant Medium Bold" panose="020B0604020202020204" charset="0"/>
                <a:cs typeface="Halant Medium Bold" panose="020B0604020202020204" charset="0"/>
              </a:rPr>
              <a:t>spectral contrast</a:t>
            </a:r>
          </a:p>
        </p:txBody>
      </p:sp>
      <p:sp>
        <p:nvSpPr>
          <p:cNvPr id="47" name="Rectangle: Rounded Corners 46">
            <a:extLst>
              <a:ext uri="{FF2B5EF4-FFF2-40B4-BE49-F238E27FC236}">
                <a16:creationId xmlns:a16="http://schemas.microsoft.com/office/drawing/2014/main" id="{6FE6B070-28C8-468D-918C-43182B4D6ED2}"/>
              </a:ext>
            </a:extLst>
          </p:cNvPr>
          <p:cNvSpPr/>
          <p:nvPr/>
        </p:nvSpPr>
        <p:spPr>
          <a:xfrm>
            <a:off x="14579606" y="9339785"/>
            <a:ext cx="3132624"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a:solidFill>
                  <a:schemeClr val="tx1"/>
                </a:solidFill>
                <a:latin typeface="Halant Medium Bold" panose="020B0604020202020204" charset="0"/>
                <a:cs typeface="Halant Medium Bold" panose="020B0604020202020204" charset="0"/>
              </a:rPr>
              <a:t>tonal centroid</a:t>
            </a:r>
          </a:p>
        </p:txBody>
      </p:sp>
      <p:sp>
        <p:nvSpPr>
          <p:cNvPr id="50" name="Rectangle: Rounded Corners 49">
            <a:extLst>
              <a:ext uri="{FF2B5EF4-FFF2-40B4-BE49-F238E27FC236}">
                <a16:creationId xmlns:a16="http://schemas.microsoft.com/office/drawing/2014/main" id="{7386DFA7-6898-44D8-A117-9F54DA111CAC}"/>
              </a:ext>
            </a:extLst>
          </p:cNvPr>
          <p:cNvSpPr/>
          <p:nvPr/>
        </p:nvSpPr>
        <p:spPr>
          <a:xfrm>
            <a:off x="16427989" y="6596586"/>
            <a:ext cx="1285895"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600" b="1" dirty="0">
                <a:solidFill>
                  <a:schemeClr val="tx1"/>
                </a:solidFill>
                <a:latin typeface="Halant Medium Bold" panose="020B0604020202020204" charset="0"/>
                <a:cs typeface="Halant Medium Bold" panose="020B0604020202020204" charset="0"/>
              </a:rPr>
              <a:t>STFT</a:t>
            </a:r>
          </a:p>
        </p:txBody>
      </p:sp>
      <p:sp>
        <p:nvSpPr>
          <p:cNvPr id="51" name="Rectangle 50">
            <a:extLst>
              <a:ext uri="{FF2B5EF4-FFF2-40B4-BE49-F238E27FC236}">
                <a16:creationId xmlns:a16="http://schemas.microsoft.com/office/drawing/2014/main" id="{D7E5D732-3134-4343-A5A6-A5C60C8C2058}"/>
              </a:ext>
            </a:extLst>
          </p:cNvPr>
          <p:cNvSpPr/>
          <p:nvPr/>
        </p:nvSpPr>
        <p:spPr>
          <a:xfrm>
            <a:off x="14894484" y="5997165"/>
            <a:ext cx="2592376"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Combination of</a:t>
            </a:r>
            <a:endParaRPr lang="en-US" sz="2800" dirty="0"/>
          </a:p>
        </p:txBody>
      </p:sp>
      <p:cxnSp>
        <p:nvCxnSpPr>
          <p:cNvPr id="9" name="Straight Arrow Connector 8">
            <a:extLst>
              <a:ext uri="{FF2B5EF4-FFF2-40B4-BE49-F238E27FC236}">
                <a16:creationId xmlns:a16="http://schemas.microsoft.com/office/drawing/2014/main" id="{ECE8649D-477B-4738-A9E7-020E2B1B10D6}"/>
              </a:ext>
            </a:extLst>
          </p:cNvPr>
          <p:cNvCxnSpPr>
            <a:stCxn id="48" idx="3"/>
          </p:cNvCxnSpPr>
          <p:nvPr/>
        </p:nvCxnSpPr>
        <p:spPr>
          <a:xfrm>
            <a:off x="13615896" y="7273882"/>
            <a:ext cx="745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F1BC4D8-68B4-CC18-1E4D-C990C96EEEBE}"/>
              </a:ext>
            </a:extLst>
          </p:cNvPr>
          <p:cNvSpPr/>
          <p:nvPr/>
        </p:nvSpPr>
        <p:spPr>
          <a:xfrm>
            <a:off x="304800" y="1512746"/>
            <a:ext cx="17145001" cy="2421112"/>
          </a:xfrm>
          <a:prstGeom prst="rect">
            <a:avLst/>
          </a:prstGeom>
        </p:spPr>
        <p:txBody>
          <a:bodyPr wrap="square">
            <a:spAutoFit/>
          </a:bodyPr>
          <a:lstStyle/>
          <a:p>
            <a:pPr marL="914400" lvl="1"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have used different audio feature extraction techniques: </a:t>
            </a: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Mel spectrogram </a:t>
            </a:r>
            <a:endParaRPr lang="en-US" sz="2600"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 </a:t>
            </a:r>
          </a:p>
          <a:p>
            <a:pPr marL="1371600" lvl="2" indent="-457200" algn="just">
              <a:lnSpc>
                <a:spcPct val="150000"/>
              </a:lnSpc>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Proposed a  new custom feature vector</a:t>
            </a:r>
            <a:r>
              <a:rPr lang="en-US" sz="2600" dirty="0">
                <a:latin typeface="Times New Roman" panose="02020603050405020304" pitchFamily="18" charset="0"/>
                <a:cs typeface="Times New Roman" panose="02020603050405020304" pitchFamily="18" charset="0"/>
              </a:rPr>
              <a:t> which is a combination of different features.</a:t>
            </a:r>
          </a:p>
        </p:txBody>
      </p:sp>
    </p:spTree>
    <p:extLst>
      <p:ext uri="{BB962C8B-B14F-4D97-AF65-F5344CB8AC3E}">
        <p14:creationId xmlns:p14="http://schemas.microsoft.com/office/powerpoint/2010/main" val="7143271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17606E-64C2-40A6-B421-28D4B49EBEC7}"/>
              </a:ext>
            </a:extLst>
          </p:cNvPr>
          <p:cNvSpPr/>
          <p:nvPr/>
        </p:nvSpPr>
        <p:spPr>
          <a:xfrm>
            <a:off x="2287865" y="112653"/>
            <a:ext cx="7160935"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Feature Engineering</a:t>
            </a:r>
          </a:p>
        </p:txBody>
      </p:sp>
      <p:grpSp>
        <p:nvGrpSpPr>
          <p:cNvPr id="32" name="Group 31">
            <a:extLst>
              <a:ext uri="{FF2B5EF4-FFF2-40B4-BE49-F238E27FC236}">
                <a16:creationId xmlns:a16="http://schemas.microsoft.com/office/drawing/2014/main" id="{D409185C-7A21-4380-B8A7-59BF13E5E4CD}"/>
              </a:ext>
            </a:extLst>
          </p:cNvPr>
          <p:cNvGrpSpPr/>
          <p:nvPr/>
        </p:nvGrpSpPr>
        <p:grpSpPr>
          <a:xfrm>
            <a:off x="744375" y="77075"/>
            <a:ext cx="1438250" cy="1302986"/>
            <a:chOff x="4370707" y="673021"/>
            <a:chExt cx="1650076" cy="1422479"/>
          </a:xfrm>
        </p:grpSpPr>
        <p:grpSp>
          <p:nvGrpSpPr>
            <p:cNvPr id="33" name="Group 32">
              <a:extLst>
                <a:ext uri="{FF2B5EF4-FFF2-40B4-BE49-F238E27FC236}">
                  <a16:creationId xmlns:a16="http://schemas.microsoft.com/office/drawing/2014/main" id="{2E5C7442-E3F3-4293-98A5-0BC89CA58DC8}"/>
                </a:ext>
              </a:extLst>
            </p:cNvPr>
            <p:cNvGrpSpPr/>
            <p:nvPr/>
          </p:nvGrpSpPr>
          <p:grpSpPr>
            <a:xfrm>
              <a:off x="4370707" y="673021"/>
              <a:ext cx="1650076" cy="1422479"/>
              <a:chOff x="480711" y="830984"/>
              <a:chExt cx="1650076" cy="1422479"/>
            </a:xfrm>
          </p:grpSpPr>
          <p:sp>
            <p:nvSpPr>
              <p:cNvPr id="35" name="Hexagon 34">
                <a:extLst>
                  <a:ext uri="{FF2B5EF4-FFF2-40B4-BE49-F238E27FC236}">
                    <a16:creationId xmlns:a16="http://schemas.microsoft.com/office/drawing/2014/main" id="{4A6448EE-B30B-4BC3-82C7-D40BB21F8295}"/>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9C0C678-73DD-467D-8455-9AE983955FFF}"/>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20DFF8FE-107E-444F-A617-C68EF0126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sp>
        <p:nvSpPr>
          <p:cNvPr id="2" name="Rectangle: Rounded Corners 1">
            <a:extLst>
              <a:ext uri="{FF2B5EF4-FFF2-40B4-BE49-F238E27FC236}">
                <a16:creationId xmlns:a16="http://schemas.microsoft.com/office/drawing/2014/main" id="{D5350AF0-1505-41B9-84E9-D8A833889F39}"/>
              </a:ext>
            </a:extLst>
          </p:cNvPr>
          <p:cNvSpPr/>
          <p:nvPr/>
        </p:nvSpPr>
        <p:spPr>
          <a:xfrm>
            <a:off x="609600" y="6038907"/>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6406013" y="4991221"/>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6400800" y="7865891"/>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1185218" y="4248093"/>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2237864" y="5162493"/>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4085270" y="6496107"/>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572000" y="5372100"/>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572000" y="5372100"/>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579487" y="8181096"/>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9511632" y="5056865"/>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8520952" y="5372100"/>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622488" y="6958647"/>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622488" y="7865830"/>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8515739" y="8181095"/>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877299" y="7273882"/>
            <a:ext cx="0" cy="917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877299" y="7273882"/>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877299" y="8181065"/>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404C037-B3B6-9310-BAE9-7A7E33D70E21}"/>
              </a:ext>
            </a:extLst>
          </p:cNvPr>
          <p:cNvSpPr/>
          <p:nvPr/>
        </p:nvSpPr>
        <p:spPr>
          <a:xfrm>
            <a:off x="304800" y="1512746"/>
            <a:ext cx="17145001" cy="2421112"/>
          </a:xfrm>
          <a:prstGeom prst="rect">
            <a:avLst/>
          </a:prstGeom>
        </p:spPr>
        <p:txBody>
          <a:bodyPr wrap="square">
            <a:spAutoFit/>
          </a:bodyPr>
          <a:lstStyle/>
          <a:p>
            <a:pPr marL="914400" lvl="1"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have used different audio feature extraction techniques: </a:t>
            </a: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Mel spectrogram </a:t>
            </a:r>
            <a:endParaRPr lang="en-US" sz="2600"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 </a:t>
            </a:r>
          </a:p>
          <a:p>
            <a:pPr marL="1371600" lvl="2" indent="-457200" algn="just">
              <a:lnSpc>
                <a:spcPct val="150000"/>
              </a:lnSpc>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Proposed a  new custom feature vector</a:t>
            </a:r>
            <a:r>
              <a:rPr lang="en-US" sz="2600" dirty="0">
                <a:latin typeface="Times New Roman" panose="02020603050405020304" pitchFamily="18" charset="0"/>
                <a:cs typeface="Times New Roman" panose="02020603050405020304" pitchFamily="18" charset="0"/>
              </a:rPr>
              <a:t> which is a combination of different features.</a:t>
            </a:r>
          </a:p>
        </p:txBody>
      </p:sp>
    </p:spTree>
    <p:extLst>
      <p:ext uri="{BB962C8B-B14F-4D97-AF65-F5344CB8AC3E}">
        <p14:creationId xmlns:p14="http://schemas.microsoft.com/office/powerpoint/2010/main" val="1804499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17606E-64C2-40A6-B421-28D4B49EBEC7}"/>
              </a:ext>
            </a:extLst>
          </p:cNvPr>
          <p:cNvSpPr/>
          <p:nvPr/>
        </p:nvSpPr>
        <p:spPr>
          <a:xfrm>
            <a:off x="2287865" y="112653"/>
            <a:ext cx="7160935"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Feature Engineering</a:t>
            </a:r>
          </a:p>
        </p:txBody>
      </p:sp>
      <p:grpSp>
        <p:nvGrpSpPr>
          <p:cNvPr id="32" name="Group 31">
            <a:extLst>
              <a:ext uri="{FF2B5EF4-FFF2-40B4-BE49-F238E27FC236}">
                <a16:creationId xmlns:a16="http://schemas.microsoft.com/office/drawing/2014/main" id="{D409185C-7A21-4380-B8A7-59BF13E5E4CD}"/>
              </a:ext>
            </a:extLst>
          </p:cNvPr>
          <p:cNvGrpSpPr/>
          <p:nvPr/>
        </p:nvGrpSpPr>
        <p:grpSpPr>
          <a:xfrm>
            <a:off x="744375" y="77075"/>
            <a:ext cx="1438250" cy="1302986"/>
            <a:chOff x="4370707" y="673021"/>
            <a:chExt cx="1650076" cy="1422479"/>
          </a:xfrm>
        </p:grpSpPr>
        <p:grpSp>
          <p:nvGrpSpPr>
            <p:cNvPr id="33" name="Group 32">
              <a:extLst>
                <a:ext uri="{FF2B5EF4-FFF2-40B4-BE49-F238E27FC236}">
                  <a16:creationId xmlns:a16="http://schemas.microsoft.com/office/drawing/2014/main" id="{2E5C7442-E3F3-4293-98A5-0BC89CA58DC8}"/>
                </a:ext>
              </a:extLst>
            </p:cNvPr>
            <p:cNvGrpSpPr/>
            <p:nvPr/>
          </p:nvGrpSpPr>
          <p:grpSpPr>
            <a:xfrm>
              <a:off x="4370707" y="673021"/>
              <a:ext cx="1650076" cy="1422479"/>
              <a:chOff x="480711" y="830984"/>
              <a:chExt cx="1650076" cy="1422479"/>
            </a:xfrm>
          </p:grpSpPr>
          <p:sp>
            <p:nvSpPr>
              <p:cNvPr id="35" name="Hexagon 34">
                <a:extLst>
                  <a:ext uri="{FF2B5EF4-FFF2-40B4-BE49-F238E27FC236}">
                    <a16:creationId xmlns:a16="http://schemas.microsoft.com/office/drawing/2014/main" id="{4A6448EE-B30B-4BC3-82C7-D40BB21F8295}"/>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9C0C678-73DD-467D-8455-9AE983955FFF}"/>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20DFF8FE-107E-444F-A617-C68EF0126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sp>
        <p:nvSpPr>
          <p:cNvPr id="2" name="Rectangle: Rounded Corners 1">
            <a:extLst>
              <a:ext uri="{FF2B5EF4-FFF2-40B4-BE49-F238E27FC236}">
                <a16:creationId xmlns:a16="http://schemas.microsoft.com/office/drawing/2014/main" id="{D5350AF0-1505-41B9-84E9-D8A833889F39}"/>
              </a:ext>
            </a:extLst>
          </p:cNvPr>
          <p:cNvSpPr/>
          <p:nvPr/>
        </p:nvSpPr>
        <p:spPr>
          <a:xfrm>
            <a:off x="609600" y="6038907"/>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6406013" y="4991221"/>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6400800" y="7865891"/>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1185218" y="4248093"/>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2237864" y="5162493"/>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4085270" y="6496107"/>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572000" y="5372100"/>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572000" y="5372100"/>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579487" y="8181096"/>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9511632" y="5056865"/>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8520952" y="5372100"/>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622488" y="6958647"/>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622488" y="7865830"/>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622488" y="8780230"/>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8515739" y="8181095"/>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877299" y="7273882"/>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877299" y="7273882"/>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877299" y="8181065"/>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877299" y="9095465"/>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2577C7-4119-5916-99C9-A4C815CACA17}"/>
              </a:ext>
            </a:extLst>
          </p:cNvPr>
          <p:cNvSpPr/>
          <p:nvPr/>
        </p:nvSpPr>
        <p:spPr>
          <a:xfrm>
            <a:off x="304800" y="1512746"/>
            <a:ext cx="17145001" cy="2421112"/>
          </a:xfrm>
          <a:prstGeom prst="rect">
            <a:avLst/>
          </a:prstGeom>
        </p:spPr>
        <p:txBody>
          <a:bodyPr wrap="square">
            <a:spAutoFit/>
          </a:bodyPr>
          <a:lstStyle/>
          <a:p>
            <a:pPr marL="914400" lvl="1"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have used different audio feature extraction techniques: </a:t>
            </a: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Mel spectrogram </a:t>
            </a:r>
            <a:endParaRPr lang="en-US" sz="2600"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 </a:t>
            </a:r>
          </a:p>
          <a:p>
            <a:pPr marL="1371600" lvl="2" indent="-457200" algn="just">
              <a:lnSpc>
                <a:spcPct val="150000"/>
              </a:lnSpc>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Proposed a  new custom feature vector</a:t>
            </a:r>
            <a:r>
              <a:rPr lang="en-US" sz="2600" dirty="0">
                <a:latin typeface="Times New Roman" panose="02020603050405020304" pitchFamily="18" charset="0"/>
                <a:cs typeface="Times New Roman" panose="02020603050405020304" pitchFamily="18" charset="0"/>
              </a:rPr>
              <a:t> which is a combination of different features.</a:t>
            </a:r>
          </a:p>
        </p:txBody>
      </p:sp>
    </p:spTree>
    <p:extLst>
      <p:ext uri="{BB962C8B-B14F-4D97-AF65-F5344CB8AC3E}">
        <p14:creationId xmlns:p14="http://schemas.microsoft.com/office/powerpoint/2010/main" val="14436572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D5350AF0-1505-41B9-84E9-D8A833889F39}"/>
              </a:ext>
            </a:extLst>
          </p:cNvPr>
          <p:cNvSpPr/>
          <p:nvPr/>
        </p:nvSpPr>
        <p:spPr>
          <a:xfrm>
            <a:off x="57779" y="4230916"/>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5854192" y="3183230"/>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5848979" y="6057900"/>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633397" y="2440102"/>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1686043" y="3354502"/>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3533449" y="4688116"/>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020179" y="3564109"/>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020179" y="3564109"/>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027666" y="6373105"/>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8959811" y="3248874"/>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7969131" y="3564109"/>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070667" y="5150656"/>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070667" y="6057839"/>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070667" y="6972239"/>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7963918" y="6373104"/>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325478" y="5465891"/>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325478" y="5465891"/>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325478" y="63730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325478" y="72874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5" name="Rectangle: Rounded Corners 54">
            <a:extLst>
              <a:ext uri="{FF2B5EF4-FFF2-40B4-BE49-F238E27FC236}">
                <a16:creationId xmlns:a16="http://schemas.microsoft.com/office/drawing/2014/main" id="{E405C0A4-E22B-4DDF-84E3-B60F370BADFC}"/>
              </a:ext>
            </a:extLst>
          </p:cNvPr>
          <p:cNvSpPr/>
          <p:nvPr/>
        </p:nvSpPr>
        <p:spPr>
          <a:xfrm>
            <a:off x="5701248" y="8287685"/>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1D models</a:t>
            </a:r>
          </a:p>
        </p:txBody>
      </p:sp>
      <p:cxnSp>
        <p:nvCxnSpPr>
          <p:cNvPr id="18" name="Straight Arrow Connector 17">
            <a:extLst>
              <a:ext uri="{FF2B5EF4-FFF2-40B4-BE49-F238E27FC236}">
                <a16:creationId xmlns:a16="http://schemas.microsoft.com/office/drawing/2014/main" id="{1A28E53D-ADDA-4215-8F35-D49A9F137B79}"/>
              </a:ext>
            </a:extLst>
          </p:cNvPr>
          <p:cNvCxnSpPr>
            <a:stCxn id="55" idx="0"/>
            <a:endCxn id="43" idx="2"/>
          </p:cNvCxnSpPr>
          <p:nvPr/>
        </p:nvCxnSpPr>
        <p:spPr>
          <a:xfrm flipV="1">
            <a:off x="6891610" y="6688309"/>
            <a:ext cx="14839" cy="15993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015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D5350AF0-1505-41B9-84E9-D8A833889F39}"/>
              </a:ext>
            </a:extLst>
          </p:cNvPr>
          <p:cNvSpPr/>
          <p:nvPr/>
        </p:nvSpPr>
        <p:spPr>
          <a:xfrm>
            <a:off x="57779" y="4230916"/>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5854192" y="3183230"/>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5848979" y="6057900"/>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633397" y="2440102"/>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1686043" y="3354502"/>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3533449" y="4688116"/>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020179" y="3564109"/>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020179" y="3564109"/>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027666" y="6373105"/>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8959811" y="3248874"/>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7969131" y="3564109"/>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070667" y="5150656"/>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070667" y="6057839"/>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070667" y="6972239"/>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7963918" y="6373104"/>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325478" y="5465891"/>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325478" y="5465891"/>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325478" y="63730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325478" y="72874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897238" y="3313022"/>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models</a:t>
            </a:r>
          </a:p>
        </p:txBody>
      </p:sp>
      <p:sp>
        <p:nvSpPr>
          <p:cNvPr id="55" name="Rectangle: Rounded Corners 54">
            <a:extLst>
              <a:ext uri="{FF2B5EF4-FFF2-40B4-BE49-F238E27FC236}">
                <a16:creationId xmlns:a16="http://schemas.microsoft.com/office/drawing/2014/main" id="{E405C0A4-E22B-4DDF-84E3-B60F370BADFC}"/>
              </a:ext>
            </a:extLst>
          </p:cNvPr>
          <p:cNvSpPr/>
          <p:nvPr/>
        </p:nvSpPr>
        <p:spPr>
          <a:xfrm>
            <a:off x="5701248" y="8287685"/>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1D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a:stCxn id="51" idx="1"/>
            <a:endCxn id="42" idx="3"/>
          </p:cNvCxnSpPr>
          <p:nvPr/>
        </p:nvCxnSpPr>
        <p:spPr>
          <a:xfrm flipH="1">
            <a:off x="13003493" y="3542446"/>
            <a:ext cx="893745" cy="2166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28E53D-ADDA-4215-8F35-D49A9F137B79}"/>
              </a:ext>
            </a:extLst>
          </p:cNvPr>
          <p:cNvCxnSpPr>
            <a:stCxn id="55" idx="0"/>
            <a:endCxn id="43" idx="2"/>
          </p:cNvCxnSpPr>
          <p:nvPr/>
        </p:nvCxnSpPr>
        <p:spPr>
          <a:xfrm flipV="1">
            <a:off x="6891610" y="6688309"/>
            <a:ext cx="14839" cy="15993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3730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64">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98917" cy="10287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E0ABF08-083B-48D6-BBA5-DE27BC569DA3}"/>
              </a:ext>
            </a:extLst>
          </p:cNvPr>
          <p:cNvSpPr/>
          <p:nvPr/>
        </p:nvSpPr>
        <p:spPr>
          <a:xfrm>
            <a:off x="1257301" y="936852"/>
            <a:ext cx="5027633" cy="81193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kern="1200" cap="all" dirty="0">
                <a:solidFill>
                  <a:schemeClr val="bg1"/>
                </a:solidFill>
                <a:latin typeface="+mj-lt"/>
                <a:ea typeface="+mj-ea"/>
                <a:cs typeface="+mj-cs"/>
              </a:rPr>
              <a:t>Project Supporters</a:t>
            </a:r>
          </a:p>
        </p:txBody>
      </p:sp>
      <p:graphicFrame>
        <p:nvGraphicFramePr>
          <p:cNvPr id="60" name="Content Placeholder 2">
            <a:extLst>
              <a:ext uri="{FF2B5EF4-FFF2-40B4-BE49-F238E27FC236}">
                <a16:creationId xmlns:a16="http://schemas.microsoft.com/office/drawing/2014/main" id="{5BE3638C-23EB-BF00-E1E4-C48B0D8F3C85}"/>
              </a:ext>
            </a:extLst>
          </p:cNvPr>
          <p:cNvGraphicFramePr>
            <a:graphicFrameLocks/>
          </p:cNvGraphicFramePr>
          <p:nvPr>
            <p:extLst>
              <p:ext uri="{D42A27DB-BD31-4B8C-83A1-F6EECF244321}">
                <p14:modId xmlns:p14="http://schemas.microsoft.com/office/powerpoint/2010/main" val="184299260"/>
              </p:ext>
            </p:extLst>
          </p:nvPr>
        </p:nvGraphicFramePr>
        <p:xfrm>
          <a:off x="8088682" y="935832"/>
          <a:ext cx="8942018" cy="812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D5350AF0-1505-41B9-84E9-D8A833889F39}"/>
              </a:ext>
            </a:extLst>
          </p:cNvPr>
          <p:cNvSpPr/>
          <p:nvPr/>
        </p:nvSpPr>
        <p:spPr>
          <a:xfrm>
            <a:off x="57779" y="4230916"/>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5854192" y="3183230"/>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5848979" y="6057900"/>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633397" y="2440102"/>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1686043" y="3354502"/>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3533449" y="4688116"/>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020179" y="3564109"/>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020179" y="3564109"/>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027666" y="6373105"/>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8959811" y="3248874"/>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7969131" y="3564109"/>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070667" y="5150656"/>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070667" y="6057839"/>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070667" y="6972239"/>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7963918" y="6373104"/>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325478" y="5465891"/>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325478" y="5465891"/>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325478" y="63730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325478" y="72874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897238" y="3313022"/>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models</a:t>
            </a:r>
          </a:p>
        </p:txBody>
      </p:sp>
      <p:sp>
        <p:nvSpPr>
          <p:cNvPr id="53" name="Rectangle: Rounded Corners 52">
            <a:extLst>
              <a:ext uri="{FF2B5EF4-FFF2-40B4-BE49-F238E27FC236}">
                <a16:creationId xmlns:a16="http://schemas.microsoft.com/office/drawing/2014/main" id="{0F50B1AA-40D3-4C8A-A08E-B8D813D0109B}"/>
              </a:ext>
            </a:extLst>
          </p:cNvPr>
          <p:cNvSpPr/>
          <p:nvPr/>
        </p:nvSpPr>
        <p:spPr>
          <a:xfrm>
            <a:off x="13897238" y="5007044"/>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sp>
        <p:nvSpPr>
          <p:cNvPr id="55" name="Rectangle: Rounded Corners 54">
            <a:extLst>
              <a:ext uri="{FF2B5EF4-FFF2-40B4-BE49-F238E27FC236}">
                <a16:creationId xmlns:a16="http://schemas.microsoft.com/office/drawing/2014/main" id="{E405C0A4-E22B-4DDF-84E3-B60F370BADFC}"/>
              </a:ext>
            </a:extLst>
          </p:cNvPr>
          <p:cNvSpPr/>
          <p:nvPr/>
        </p:nvSpPr>
        <p:spPr>
          <a:xfrm>
            <a:off x="5701248" y="8287685"/>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1D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a:stCxn id="51" idx="1"/>
            <a:endCxn id="42" idx="3"/>
          </p:cNvCxnSpPr>
          <p:nvPr/>
        </p:nvCxnSpPr>
        <p:spPr>
          <a:xfrm flipH="1">
            <a:off x="13003493" y="3542446"/>
            <a:ext cx="893745" cy="2166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28E53D-ADDA-4215-8F35-D49A9F137B79}"/>
              </a:ext>
            </a:extLst>
          </p:cNvPr>
          <p:cNvCxnSpPr>
            <a:stCxn id="55" idx="0"/>
            <a:endCxn id="43" idx="2"/>
          </p:cNvCxnSpPr>
          <p:nvPr/>
        </p:nvCxnSpPr>
        <p:spPr>
          <a:xfrm flipV="1">
            <a:off x="6891610" y="6688309"/>
            <a:ext cx="14839" cy="15993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03D8562-83C1-4F41-B7B3-C4FBDB49B79D}"/>
              </a:ext>
            </a:extLst>
          </p:cNvPr>
          <p:cNvCxnSpPr>
            <a:stCxn id="53" idx="1"/>
            <a:endCxn id="48" idx="3"/>
          </p:cNvCxnSpPr>
          <p:nvPr/>
        </p:nvCxnSpPr>
        <p:spPr>
          <a:xfrm flipH="1">
            <a:off x="13064075" y="5236468"/>
            <a:ext cx="833163" cy="22942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0340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D5350AF0-1505-41B9-84E9-D8A833889F39}"/>
              </a:ext>
            </a:extLst>
          </p:cNvPr>
          <p:cNvSpPr/>
          <p:nvPr/>
        </p:nvSpPr>
        <p:spPr>
          <a:xfrm>
            <a:off x="57779" y="4230916"/>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5854192" y="3183230"/>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5848979" y="6057900"/>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633397" y="2440102"/>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1686043" y="3354502"/>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3533449" y="4688116"/>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020179" y="3564109"/>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020179" y="3564109"/>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027666" y="6373105"/>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8959811" y="3248874"/>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7969131" y="3564109"/>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070667" y="5150656"/>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070667" y="6057839"/>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070667" y="6972239"/>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7963918" y="6373104"/>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325478" y="5465891"/>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325478" y="5465891"/>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325478" y="63730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325478" y="72874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897238" y="3313022"/>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models</a:t>
            </a:r>
          </a:p>
        </p:txBody>
      </p:sp>
      <p:sp>
        <p:nvSpPr>
          <p:cNvPr id="52" name="Rectangle: Rounded Corners 51">
            <a:extLst>
              <a:ext uri="{FF2B5EF4-FFF2-40B4-BE49-F238E27FC236}">
                <a16:creationId xmlns:a16="http://schemas.microsoft.com/office/drawing/2014/main" id="{8E1EA714-2DD9-48DC-B8F3-CDDDFA5FEAEA}"/>
              </a:ext>
            </a:extLst>
          </p:cNvPr>
          <p:cNvSpPr/>
          <p:nvPr/>
        </p:nvSpPr>
        <p:spPr>
          <a:xfrm>
            <a:off x="13897238" y="6941299"/>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ML Model</a:t>
            </a:r>
          </a:p>
        </p:txBody>
      </p:sp>
      <p:sp>
        <p:nvSpPr>
          <p:cNvPr id="53" name="Rectangle: Rounded Corners 52">
            <a:extLst>
              <a:ext uri="{FF2B5EF4-FFF2-40B4-BE49-F238E27FC236}">
                <a16:creationId xmlns:a16="http://schemas.microsoft.com/office/drawing/2014/main" id="{0F50B1AA-40D3-4C8A-A08E-B8D813D0109B}"/>
              </a:ext>
            </a:extLst>
          </p:cNvPr>
          <p:cNvSpPr/>
          <p:nvPr/>
        </p:nvSpPr>
        <p:spPr>
          <a:xfrm>
            <a:off x="13897238" y="5007044"/>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sp>
        <p:nvSpPr>
          <p:cNvPr id="55" name="Rectangle: Rounded Corners 54">
            <a:extLst>
              <a:ext uri="{FF2B5EF4-FFF2-40B4-BE49-F238E27FC236}">
                <a16:creationId xmlns:a16="http://schemas.microsoft.com/office/drawing/2014/main" id="{E405C0A4-E22B-4DDF-84E3-B60F370BADFC}"/>
              </a:ext>
            </a:extLst>
          </p:cNvPr>
          <p:cNvSpPr/>
          <p:nvPr/>
        </p:nvSpPr>
        <p:spPr>
          <a:xfrm>
            <a:off x="5701248" y="8287685"/>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1D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a:stCxn id="51" idx="1"/>
            <a:endCxn id="42" idx="3"/>
          </p:cNvCxnSpPr>
          <p:nvPr/>
        </p:nvCxnSpPr>
        <p:spPr>
          <a:xfrm flipH="1">
            <a:off x="13003493" y="3542446"/>
            <a:ext cx="893745" cy="2166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28E53D-ADDA-4215-8F35-D49A9F137B79}"/>
              </a:ext>
            </a:extLst>
          </p:cNvPr>
          <p:cNvCxnSpPr>
            <a:stCxn id="55" idx="0"/>
            <a:endCxn id="43" idx="2"/>
          </p:cNvCxnSpPr>
          <p:nvPr/>
        </p:nvCxnSpPr>
        <p:spPr>
          <a:xfrm flipV="1">
            <a:off x="6891610" y="6688309"/>
            <a:ext cx="14839" cy="15993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03D8562-83C1-4F41-B7B3-C4FBDB49B79D}"/>
              </a:ext>
            </a:extLst>
          </p:cNvPr>
          <p:cNvCxnSpPr>
            <a:stCxn id="53" idx="1"/>
            <a:endCxn id="48" idx="3"/>
          </p:cNvCxnSpPr>
          <p:nvPr/>
        </p:nvCxnSpPr>
        <p:spPr>
          <a:xfrm flipH="1">
            <a:off x="13064075" y="5236468"/>
            <a:ext cx="833163" cy="22942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8B371BA-FDCE-4C94-9B47-BCE5296F37F9}"/>
              </a:ext>
            </a:extLst>
          </p:cNvPr>
          <p:cNvCxnSpPr>
            <a:stCxn id="52" idx="1"/>
            <a:endCxn id="54" idx="3"/>
          </p:cNvCxnSpPr>
          <p:nvPr/>
        </p:nvCxnSpPr>
        <p:spPr>
          <a:xfrm flipH="1">
            <a:off x="13064075" y="7170723"/>
            <a:ext cx="833163" cy="11675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0AC0A50-5818-4E44-9E8A-5FC6F54F07C2}"/>
              </a:ext>
            </a:extLst>
          </p:cNvPr>
          <p:cNvCxnSpPr>
            <a:stCxn id="52" idx="1"/>
            <a:endCxn id="49" idx="3"/>
          </p:cNvCxnSpPr>
          <p:nvPr/>
        </p:nvCxnSpPr>
        <p:spPr>
          <a:xfrm flipH="1" flipV="1">
            <a:off x="13082613" y="6373074"/>
            <a:ext cx="814625" cy="79764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701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D5350AF0-1505-41B9-84E9-D8A833889F39}"/>
              </a:ext>
            </a:extLst>
          </p:cNvPr>
          <p:cNvSpPr/>
          <p:nvPr/>
        </p:nvSpPr>
        <p:spPr>
          <a:xfrm>
            <a:off x="57779" y="4230916"/>
            <a:ext cx="3475670"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5854192" y="3183230"/>
            <a:ext cx="2114939" cy="76187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Images</a:t>
            </a:r>
          </a:p>
        </p:txBody>
      </p:sp>
      <p:sp>
        <p:nvSpPr>
          <p:cNvPr id="43" name="Rectangle: Rounded Corners 42">
            <a:extLst>
              <a:ext uri="{FF2B5EF4-FFF2-40B4-BE49-F238E27FC236}">
                <a16:creationId xmlns:a16="http://schemas.microsoft.com/office/drawing/2014/main" id="{AE13258A-F678-4957-84E8-197D55E14711}"/>
              </a:ext>
            </a:extLst>
          </p:cNvPr>
          <p:cNvSpPr/>
          <p:nvPr/>
        </p:nvSpPr>
        <p:spPr>
          <a:xfrm>
            <a:off x="5848979" y="6057900"/>
            <a:ext cx="2114939" cy="630409"/>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Signals</a:t>
            </a:r>
          </a:p>
        </p:txBody>
      </p:sp>
      <p:sp>
        <p:nvSpPr>
          <p:cNvPr id="17" name="Rectangle: Rounded Corners 16">
            <a:extLst>
              <a:ext uri="{FF2B5EF4-FFF2-40B4-BE49-F238E27FC236}">
                <a16:creationId xmlns:a16="http://schemas.microsoft.com/office/drawing/2014/main" id="{52BED00E-2C30-44F6-BE1B-CB02CF1B3AA7}"/>
              </a:ext>
            </a:extLst>
          </p:cNvPr>
          <p:cNvSpPr/>
          <p:nvPr/>
        </p:nvSpPr>
        <p:spPr>
          <a:xfrm>
            <a:off x="633397" y="2440102"/>
            <a:ext cx="2114939" cy="9144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File </a:t>
            </a:r>
          </a:p>
        </p:txBody>
      </p:sp>
      <p:cxnSp>
        <p:nvCxnSpPr>
          <p:cNvPr id="6" name="Straight Arrow Connector 5">
            <a:extLst>
              <a:ext uri="{FF2B5EF4-FFF2-40B4-BE49-F238E27FC236}">
                <a16:creationId xmlns:a16="http://schemas.microsoft.com/office/drawing/2014/main" id="{4C5D7C8F-5590-4E60-8710-661CBD4B23B8}"/>
              </a:ext>
            </a:extLst>
          </p:cNvPr>
          <p:cNvCxnSpPr>
            <a:stCxn id="17" idx="2"/>
          </p:cNvCxnSpPr>
          <p:nvPr/>
        </p:nvCxnSpPr>
        <p:spPr>
          <a:xfrm flipH="1">
            <a:off x="1686043" y="3354502"/>
            <a:ext cx="4824" cy="87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EE43E9-BABE-461E-8F2D-91AAE403C051}"/>
              </a:ext>
            </a:extLst>
          </p:cNvPr>
          <p:cNvCxnSpPr>
            <a:stCxn id="2" idx="3"/>
          </p:cNvCxnSpPr>
          <p:nvPr/>
        </p:nvCxnSpPr>
        <p:spPr>
          <a:xfrm>
            <a:off x="3533449" y="4688116"/>
            <a:ext cx="486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63565C-F0E8-4C97-AA2A-548968CC3B5D}"/>
              </a:ext>
            </a:extLst>
          </p:cNvPr>
          <p:cNvCxnSpPr>
            <a:cxnSpLocks/>
          </p:cNvCxnSpPr>
          <p:nvPr/>
        </p:nvCxnSpPr>
        <p:spPr>
          <a:xfrm>
            <a:off x="4020179" y="3564109"/>
            <a:ext cx="7487"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A216E0-26B9-44AD-A979-BDAA599A2B7E}"/>
              </a:ext>
            </a:extLst>
          </p:cNvPr>
          <p:cNvCxnSpPr>
            <a:cxnSpLocks/>
          </p:cNvCxnSpPr>
          <p:nvPr/>
        </p:nvCxnSpPr>
        <p:spPr>
          <a:xfrm>
            <a:off x="4020179" y="3564109"/>
            <a:ext cx="1821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1C121AC-5BAB-4CDE-9763-CBE3D0622DD3}"/>
              </a:ext>
            </a:extLst>
          </p:cNvPr>
          <p:cNvCxnSpPr>
            <a:cxnSpLocks/>
            <a:endCxn id="43" idx="1"/>
          </p:cNvCxnSpPr>
          <p:nvPr/>
        </p:nvCxnSpPr>
        <p:spPr>
          <a:xfrm flipV="1">
            <a:off x="4027666" y="6373105"/>
            <a:ext cx="1821313" cy="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3805CBFB-F91F-4A98-8041-966E7DD49F59}"/>
              </a:ext>
            </a:extLst>
          </p:cNvPr>
          <p:cNvSpPr/>
          <p:nvPr/>
        </p:nvSpPr>
        <p:spPr>
          <a:xfrm>
            <a:off x="8959811" y="3248874"/>
            <a:ext cx="4043682"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a:stCxn id="37" idx="3"/>
            <a:endCxn id="42" idx="1"/>
          </p:cNvCxnSpPr>
          <p:nvPr/>
        </p:nvCxnSpPr>
        <p:spPr>
          <a:xfrm flipV="1">
            <a:off x="7969131" y="3564109"/>
            <a:ext cx="990680" cy="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078C9CB-006B-4AF4-878B-9659A3E16277}"/>
              </a:ext>
            </a:extLst>
          </p:cNvPr>
          <p:cNvSpPr/>
          <p:nvPr/>
        </p:nvSpPr>
        <p:spPr>
          <a:xfrm>
            <a:off x="9070667" y="5150656"/>
            <a:ext cx="3993408" cy="630470"/>
          </a:xfrm>
          <a:prstGeom prst="roundRect">
            <a:avLst/>
          </a:prstGeom>
          <a:solidFill>
            <a:schemeClr val="accent1">
              <a:lumMod val="60000"/>
              <a:lumOff val="40000"/>
            </a:schemeClr>
          </a:solidFill>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Custom Vector</a:t>
            </a:r>
          </a:p>
        </p:txBody>
      </p:sp>
      <p:sp>
        <p:nvSpPr>
          <p:cNvPr id="49" name="Rectangle: Rounded Corners 48">
            <a:extLst>
              <a:ext uri="{FF2B5EF4-FFF2-40B4-BE49-F238E27FC236}">
                <a16:creationId xmlns:a16="http://schemas.microsoft.com/office/drawing/2014/main" id="{B8C5B48B-64EA-45F7-BB28-A8689A843FCE}"/>
              </a:ext>
            </a:extLst>
          </p:cNvPr>
          <p:cNvSpPr/>
          <p:nvPr/>
        </p:nvSpPr>
        <p:spPr>
          <a:xfrm>
            <a:off x="9070667" y="6057839"/>
            <a:ext cx="4011946"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Mel spectrogram mean</a:t>
            </a:r>
          </a:p>
        </p:txBody>
      </p:sp>
      <p:sp>
        <p:nvSpPr>
          <p:cNvPr id="54" name="Rectangle: Rounded Corners 53">
            <a:extLst>
              <a:ext uri="{FF2B5EF4-FFF2-40B4-BE49-F238E27FC236}">
                <a16:creationId xmlns:a16="http://schemas.microsoft.com/office/drawing/2014/main" id="{DE8A9EB0-1680-4A01-93C6-65CF3040043A}"/>
              </a:ext>
            </a:extLst>
          </p:cNvPr>
          <p:cNvSpPr/>
          <p:nvPr/>
        </p:nvSpPr>
        <p:spPr>
          <a:xfrm>
            <a:off x="9070667" y="6972239"/>
            <a:ext cx="3993408" cy="630470"/>
          </a:xfrm>
          <a:prstGeom prst="round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MFCC</a:t>
            </a:r>
          </a:p>
        </p:txBody>
      </p:sp>
      <p:cxnSp>
        <p:nvCxnSpPr>
          <p:cNvPr id="56" name="Straight Connector 55">
            <a:extLst>
              <a:ext uri="{FF2B5EF4-FFF2-40B4-BE49-F238E27FC236}">
                <a16:creationId xmlns:a16="http://schemas.microsoft.com/office/drawing/2014/main" id="{CBE16C96-00A3-44E6-A67B-7AA5E32FE1B7}"/>
              </a:ext>
            </a:extLst>
          </p:cNvPr>
          <p:cNvCxnSpPr>
            <a:stCxn id="43" idx="3"/>
          </p:cNvCxnSpPr>
          <p:nvPr/>
        </p:nvCxnSpPr>
        <p:spPr>
          <a:xfrm flipV="1">
            <a:off x="7963918" y="6373104"/>
            <a:ext cx="36156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10848C-B6B3-4609-AF13-4599FE71E5F7}"/>
              </a:ext>
            </a:extLst>
          </p:cNvPr>
          <p:cNvCxnSpPr>
            <a:cxnSpLocks/>
          </p:cNvCxnSpPr>
          <p:nvPr/>
        </p:nvCxnSpPr>
        <p:spPr>
          <a:xfrm>
            <a:off x="8325478" y="5465891"/>
            <a:ext cx="0" cy="1821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4E759E-1D34-417A-86B1-C59A31216793}"/>
              </a:ext>
            </a:extLst>
          </p:cNvPr>
          <p:cNvCxnSpPr>
            <a:endCxn id="48" idx="1"/>
          </p:cNvCxnSpPr>
          <p:nvPr/>
        </p:nvCxnSpPr>
        <p:spPr>
          <a:xfrm>
            <a:off x="8325478" y="5465891"/>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77CDFC-651B-43DC-A392-0034081CEC91}"/>
              </a:ext>
            </a:extLst>
          </p:cNvPr>
          <p:cNvCxnSpPr>
            <a:cxnSpLocks/>
            <a:endCxn id="49" idx="1"/>
          </p:cNvCxnSpPr>
          <p:nvPr/>
        </p:nvCxnSpPr>
        <p:spPr>
          <a:xfrm>
            <a:off x="8325478" y="63730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EF6C03-6B49-4943-95BD-11D025AF81E4}"/>
              </a:ext>
            </a:extLst>
          </p:cNvPr>
          <p:cNvCxnSpPr>
            <a:cxnSpLocks/>
            <a:endCxn id="54" idx="1"/>
          </p:cNvCxnSpPr>
          <p:nvPr/>
        </p:nvCxnSpPr>
        <p:spPr>
          <a:xfrm>
            <a:off x="8325478" y="7287474"/>
            <a:ext cx="745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897238" y="3313022"/>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models</a:t>
            </a:r>
          </a:p>
        </p:txBody>
      </p:sp>
      <p:sp>
        <p:nvSpPr>
          <p:cNvPr id="52" name="Rectangle: Rounded Corners 51">
            <a:extLst>
              <a:ext uri="{FF2B5EF4-FFF2-40B4-BE49-F238E27FC236}">
                <a16:creationId xmlns:a16="http://schemas.microsoft.com/office/drawing/2014/main" id="{8E1EA714-2DD9-48DC-B8F3-CDDDFA5FEAEA}"/>
              </a:ext>
            </a:extLst>
          </p:cNvPr>
          <p:cNvSpPr/>
          <p:nvPr/>
        </p:nvSpPr>
        <p:spPr>
          <a:xfrm>
            <a:off x="13897238" y="6941299"/>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ML Model</a:t>
            </a:r>
          </a:p>
        </p:txBody>
      </p:sp>
      <p:sp>
        <p:nvSpPr>
          <p:cNvPr id="53" name="Rectangle: Rounded Corners 52">
            <a:extLst>
              <a:ext uri="{FF2B5EF4-FFF2-40B4-BE49-F238E27FC236}">
                <a16:creationId xmlns:a16="http://schemas.microsoft.com/office/drawing/2014/main" id="{0F50B1AA-40D3-4C8A-A08E-B8D813D0109B}"/>
              </a:ext>
            </a:extLst>
          </p:cNvPr>
          <p:cNvSpPr/>
          <p:nvPr/>
        </p:nvSpPr>
        <p:spPr>
          <a:xfrm>
            <a:off x="13897238" y="5007044"/>
            <a:ext cx="2380723" cy="458847"/>
          </a:xfrm>
          <a:prstGeom prst="roundRect">
            <a:avLst/>
          </a:prstGeom>
          <a:solidFill>
            <a:schemeClr val="accent5">
              <a:lumMod val="60000"/>
              <a:lumOff val="40000"/>
            </a:schemeClr>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sp>
        <p:nvSpPr>
          <p:cNvPr id="55" name="Rectangle: Rounded Corners 54">
            <a:extLst>
              <a:ext uri="{FF2B5EF4-FFF2-40B4-BE49-F238E27FC236}">
                <a16:creationId xmlns:a16="http://schemas.microsoft.com/office/drawing/2014/main" id="{E405C0A4-E22B-4DDF-84E3-B60F370BADFC}"/>
              </a:ext>
            </a:extLst>
          </p:cNvPr>
          <p:cNvSpPr/>
          <p:nvPr/>
        </p:nvSpPr>
        <p:spPr>
          <a:xfrm>
            <a:off x="5701248" y="8287685"/>
            <a:ext cx="2380723" cy="458847"/>
          </a:xfrm>
          <a:prstGeom prst="roundRect">
            <a:avLst/>
          </a:prstGeom>
          <a:solidFill>
            <a:schemeClr val="accent5">
              <a:lumMod val="60000"/>
              <a:lumOff val="40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CNN 1D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a:stCxn id="51" idx="1"/>
            <a:endCxn id="42" idx="3"/>
          </p:cNvCxnSpPr>
          <p:nvPr/>
        </p:nvCxnSpPr>
        <p:spPr>
          <a:xfrm flipH="1">
            <a:off x="13003493" y="3542446"/>
            <a:ext cx="893745" cy="2166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28E53D-ADDA-4215-8F35-D49A9F137B79}"/>
              </a:ext>
            </a:extLst>
          </p:cNvPr>
          <p:cNvCxnSpPr>
            <a:stCxn id="55" idx="0"/>
            <a:endCxn id="43" idx="2"/>
          </p:cNvCxnSpPr>
          <p:nvPr/>
        </p:nvCxnSpPr>
        <p:spPr>
          <a:xfrm flipV="1">
            <a:off x="6891610" y="6688309"/>
            <a:ext cx="14839" cy="159937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03D8562-83C1-4F41-B7B3-C4FBDB49B79D}"/>
              </a:ext>
            </a:extLst>
          </p:cNvPr>
          <p:cNvCxnSpPr>
            <a:stCxn id="53" idx="1"/>
            <a:endCxn id="48" idx="3"/>
          </p:cNvCxnSpPr>
          <p:nvPr/>
        </p:nvCxnSpPr>
        <p:spPr>
          <a:xfrm flipH="1">
            <a:off x="13064075" y="5236468"/>
            <a:ext cx="833163" cy="22942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8B371BA-FDCE-4C94-9B47-BCE5296F37F9}"/>
              </a:ext>
            </a:extLst>
          </p:cNvPr>
          <p:cNvCxnSpPr>
            <a:stCxn id="52" idx="1"/>
            <a:endCxn id="54" idx="3"/>
          </p:cNvCxnSpPr>
          <p:nvPr/>
        </p:nvCxnSpPr>
        <p:spPr>
          <a:xfrm flipH="1">
            <a:off x="13064075" y="7170723"/>
            <a:ext cx="833163" cy="11675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0AC0A50-5818-4E44-9E8A-5FC6F54F07C2}"/>
              </a:ext>
            </a:extLst>
          </p:cNvPr>
          <p:cNvCxnSpPr>
            <a:stCxn id="52" idx="1"/>
            <a:endCxn id="49" idx="3"/>
          </p:cNvCxnSpPr>
          <p:nvPr/>
        </p:nvCxnSpPr>
        <p:spPr>
          <a:xfrm flipH="1" flipV="1">
            <a:off x="13082613" y="6373074"/>
            <a:ext cx="814625" cy="797649"/>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8347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13CC5CA-6590-489F-9EB3-D8CD93E07E1A}"/>
              </a:ext>
            </a:extLst>
          </p:cNvPr>
          <p:cNvSpPr/>
          <p:nvPr/>
        </p:nvSpPr>
        <p:spPr>
          <a:xfrm>
            <a:off x="4358928" y="1790699"/>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16">
            <a:extLst>
              <a:ext uri="{FF2B5EF4-FFF2-40B4-BE49-F238E27FC236}">
                <a16:creationId xmlns:a16="http://schemas.microsoft.com/office/drawing/2014/main" id="{9A6029F1-BED8-413C-A3F7-3066B991A0F6}"/>
              </a:ext>
            </a:extLst>
          </p:cNvPr>
          <p:cNvSpPr/>
          <p:nvPr/>
        </p:nvSpPr>
        <p:spPr>
          <a:xfrm>
            <a:off x="10271056" y="1776219"/>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Tree>
    <p:extLst>
      <p:ext uri="{BB962C8B-B14F-4D97-AF65-F5344CB8AC3E}">
        <p14:creationId xmlns:p14="http://schemas.microsoft.com/office/powerpoint/2010/main" val="7385051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Take a Sample  </a:t>
            </a:r>
          </a:p>
        </p:txBody>
      </p:sp>
      <p:sp>
        <p:nvSpPr>
          <p:cNvPr id="32" name="Rectangle 31">
            <a:extLst>
              <a:ext uri="{FF2B5EF4-FFF2-40B4-BE49-F238E27FC236}">
                <a16:creationId xmlns:a16="http://schemas.microsoft.com/office/drawing/2014/main" id="{35415CA5-E6F4-4118-8A89-7AB15EAD8206}"/>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Tree>
    <p:extLst>
      <p:ext uri="{BB962C8B-B14F-4D97-AF65-F5344CB8AC3E}">
        <p14:creationId xmlns:p14="http://schemas.microsoft.com/office/powerpoint/2010/main" val="31415353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Take a Sample  </a:t>
            </a:r>
          </a:p>
        </p:txBody>
      </p:sp>
      <p:sp>
        <p:nvSpPr>
          <p:cNvPr id="31" name="Rectangle 30">
            <a:extLst>
              <a:ext uri="{FF2B5EF4-FFF2-40B4-BE49-F238E27FC236}">
                <a16:creationId xmlns:a16="http://schemas.microsoft.com/office/drawing/2014/main" id="{E0C83084-D360-4850-836C-F71EF45E6E7B}"/>
              </a:ext>
            </a:extLst>
          </p:cNvPr>
          <p:cNvSpPr/>
          <p:nvPr/>
        </p:nvSpPr>
        <p:spPr>
          <a:xfrm>
            <a:off x="5831931" y="3696667"/>
            <a:ext cx="8519219" cy="1419619"/>
          </a:xfrm>
          <a:prstGeom prst="rect">
            <a:avLst/>
          </a:prstGeom>
        </p:spPr>
        <p:txBody>
          <a:bodyPr wrap="square">
            <a:spAutoFit/>
          </a:bodyPr>
          <a:lstStyle/>
          <a:p>
            <a:pPr algn="just">
              <a:lnSpc>
                <a:spcPct val="150000"/>
              </a:lnSpc>
              <a:spcBef>
                <a:spcPct val="0"/>
              </a:spcBef>
              <a:spcAft>
                <a:spcPct val="35000"/>
              </a:spcAft>
            </a:pPr>
            <a:r>
              <a:rPr lang="en-US" sz="3000" dirty="0">
                <a:latin typeface="Halant Medium Bold"/>
              </a:rPr>
              <a:t>Sampling the Data to be 35,000  audio files equally distributed over all Languages.</a:t>
            </a:r>
          </a:p>
        </p:txBody>
      </p:sp>
      <p:cxnSp>
        <p:nvCxnSpPr>
          <p:cNvPr id="18" name="Straight Connector 17">
            <a:extLst>
              <a:ext uri="{FF2B5EF4-FFF2-40B4-BE49-F238E27FC236}">
                <a16:creationId xmlns:a16="http://schemas.microsoft.com/office/drawing/2014/main" id="{D553FB34-71F9-4329-9FC5-A91923BA2BCB}"/>
              </a:ext>
            </a:extLst>
          </p:cNvPr>
          <p:cNvCxnSpPr>
            <a:cxnSpLocks/>
          </p:cNvCxnSpPr>
          <p:nvPr/>
        </p:nvCxnSpPr>
        <p:spPr>
          <a:xfrm>
            <a:off x="5486400" y="3314700"/>
            <a:ext cx="0" cy="18288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2B0582-A6D4-40A6-A25D-1CDA7D2CBB76}"/>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Tree>
    <p:extLst>
      <p:ext uri="{BB962C8B-B14F-4D97-AF65-F5344CB8AC3E}">
        <p14:creationId xmlns:p14="http://schemas.microsoft.com/office/powerpoint/2010/main" val="13051680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25" name="Rectangle 24">
            <a:extLst>
              <a:ext uri="{FF2B5EF4-FFF2-40B4-BE49-F238E27FC236}">
                <a16:creationId xmlns:a16="http://schemas.microsoft.com/office/drawing/2014/main" id="{F35BF733-66B2-42A4-B657-735401A8A7BC}"/>
              </a:ext>
            </a:extLst>
          </p:cNvPr>
          <p:cNvSpPr/>
          <p:nvPr/>
        </p:nvSpPr>
        <p:spPr>
          <a:xfrm>
            <a:off x="5778816" y="3355756"/>
            <a:ext cx="9337813" cy="1054135"/>
          </a:xfrm>
          <a:prstGeom prst="rect">
            <a:avLst/>
          </a:prstGeom>
        </p:spPr>
        <p:txBody>
          <a:bodyPr wrap="none">
            <a:spAutoFit/>
          </a:bodyPr>
          <a:lstStyle/>
          <a:p>
            <a:pPr>
              <a:lnSpc>
                <a:spcPts val="8800"/>
              </a:lnSpc>
              <a:spcBef>
                <a:spcPct val="0"/>
              </a:spcBef>
              <a:spcAft>
                <a:spcPct val="35000"/>
              </a:spcAft>
            </a:pPr>
            <a:r>
              <a:rPr lang="en-US" sz="3000" dirty="0">
                <a:latin typeface="Halant Medium Bold"/>
              </a:rPr>
              <a:t>Generate the Mel spectrogram images from the audio</a:t>
            </a:r>
          </a:p>
        </p:txBody>
      </p:sp>
      <p:pic>
        <p:nvPicPr>
          <p:cNvPr id="30" name="Picture 29">
            <a:extLst>
              <a:ext uri="{FF2B5EF4-FFF2-40B4-BE49-F238E27FC236}">
                <a16:creationId xmlns:a16="http://schemas.microsoft.com/office/drawing/2014/main" id="{C02F0BFE-D2EC-4935-8E85-A01F325F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2" y="4593164"/>
            <a:ext cx="5756236" cy="3810000"/>
          </a:xfrm>
          <a:prstGeom prst="rect">
            <a:avLst/>
          </a:prstGeom>
        </p:spPr>
      </p:pic>
      <p:cxnSp>
        <p:nvCxnSpPr>
          <p:cNvPr id="32" name="Straight Connector 31">
            <a:extLst>
              <a:ext uri="{FF2B5EF4-FFF2-40B4-BE49-F238E27FC236}">
                <a16:creationId xmlns:a16="http://schemas.microsoft.com/office/drawing/2014/main" id="{B2A53B18-42F6-48B5-A6D9-4CC1C2347E97}"/>
              </a:ext>
            </a:extLst>
          </p:cNvPr>
          <p:cNvCxnSpPr>
            <a:cxnSpLocks/>
          </p:cNvCxnSpPr>
          <p:nvPr/>
        </p:nvCxnSpPr>
        <p:spPr>
          <a:xfrm>
            <a:off x="5486400" y="3314700"/>
            <a:ext cx="0" cy="2190382"/>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D2D560E-B8DC-41E3-B582-A0B22594022C}"/>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Tree>
    <p:extLst>
      <p:ext uri="{BB962C8B-B14F-4D97-AF65-F5344CB8AC3E}">
        <p14:creationId xmlns:p14="http://schemas.microsoft.com/office/powerpoint/2010/main" val="210263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4" name="Rectangle: Rounded Corners 23">
            <a:extLst>
              <a:ext uri="{FF2B5EF4-FFF2-40B4-BE49-F238E27FC236}">
                <a16:creationId xmlns:a16="http://schemas.microsoft.com/office/drawing/2014/main" id="{C6869555-0005-4364-B4DD-633EB59439B7}"/>
              </a:ext>
            </a:extLst>
          </p:cNvPr>
          <p:cNvSpPr/>
          <p:nvPr/>
        </p:nvSpPr>
        <p:spPr>
          <a:xfrm>
            <a:off x="143677" y="5229370"/>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Training</a:t>
            </a:r>
          </a:p>
        </p:txBody>
      </p:sp>
      <p:sp>
        <p:nvSpPr>
          <p:cNvPr id="31" name="Rectangle 30">
            <a:extLst>
              <a:ext uri="{FF2B5EF4-FFF2-40B4-BE49-F238E27FC236}">
                <a16:creationId xmlns:a16="http://schemas.microsoft.com/office/drawing/2014/main" id="{E0C83084-D360-4850-836C-F71EF45E6E7B}"/>
              </a:ext>
            </a:extLst>
          </p:cNvPr>
          <p:cNvSpPr/>
          <p:nvPr/>
        </p:nvSpPr>
        <p:spPr>
          <a:xfrm>
            <a:off x="5943600" y="3332098"/>
            <a:ext cx="5238935" cy="3716402"/>
          </a:xfrm>
          <a:prstGeom prst="rect">
            <a:avLst/>
          </a:prstGeom>
        </p:spPr>
        <p:txBody>
          <a:bodyPr wrap="none">
            <a:spAutoFit/>
          </a:bodyPr>
          <a:lstStyle/>
          <a:p>
            <a:pPr algn="ctr">
              <a:lnSpc>
                <a:spcPct val="150000"/>
              </a:lnSpc>
              <a:spcBef>
                <a:spcPct val="0"/>
              </a:spcBef>
              <a:spcAft>
                <a:spcPct val="35000"/>
              </a:spcAft>
            </a:pPr>
            <a:r>
              <a:rPr lang="en-US" sz="3000" dirty="0">
                <a:latin typeface="Halant Medium Bold"/>
              </a:rPr>
              <a:t>Training Models</a:t>
            </a:r>
          </a:p>
          <a:p>
            <a:pPr marL="457200" indent="-457200">
              <a:spcBef>
                <a:spcPct val="0"/>
              </a:spcBef>
              <a:spcAft>
                <a:spcPct val="35000"/>
              </a:spcAft>
              <a:buFont typeface="Arial" panose="020B0604020202020204" pitchFamily="34" charset="0"/>
              <a:buChar char="•"/>
            </a:pPr>
            <a:r>
              <a:rPr lang="en-US" sz="3000" dirty="0" err="1">
                <a:latin typeface="Halant Medium Bold"/>
              </a:rPr>
              <a:t>AlexNet</a:t>
            </a:r>
            <a:endParaRPr lang="en-US" sz="3000" dirty="0">
              <a:latin typeface="Halant Medium Bold"/>
            </a:endParaRPr>
          </a:p>
          <a:p>
            <a:pPr marL="457200" indent="-457200">
              <a:spcBef>
                <a:spcPct val="0"/>
              </a:spcBef>
              <a:spcAft>
                <a:spcPct val="35000"/>
              </a:spcAft>
              <a:buFont typeface="Arial" panose="020B0604020202020204" pitchFamily="34" charset="0"/>
              <a:buChar char="•"/>
            </a:pPr>
            <a:r>
              <a:rPr lang="en-US" sz="3000" dirty="0">
                <a:latin typeface="Halant Medium Bold"/>
              </a:rPr>
              <a:t>VGG16</a:t>
            </a:r>
          </a:p>
          <a:p>
            <a:pPr marL="457200" indent="-457200">
              <a:spcBef>
                <a:spcPct val="0"/>
              </a:spcBef>
              <a:spcAft>
                <a:spcPct val="35000"/>
              </a:spcAft>
              <a:buFont typeface="Arial" panose="020B0604020202020204" pitchFamily="34" charset="0"/>
              <a:buChar char="•"/>
            </a:pPr>
            <a:r>
              <a:rPr lang="en-US" sz="3000" dirty="0">
                <a:latin typeface="Halant Medium Bold"/>
              </a:rPr>
              <a:t>ResNet101</a:t>
            </a:r>
          </a:p>
          <a:p>
            <a:pPr marL="457200" indent="-457200">
              <a:spcBef>
                <a:spcPct val="0"/>
              </a:spcBef>
              <a:spcAft>
                <a:spcPct val="35000"/>
              </a:spcAft>
              <a:buFont typeface="Arial" panose="020B0604020202020204" pitchFamily="34" charset="0"/>
              <a:buChar char="•"/>
            </a:pPr>
            <a:r>
              <a:rPr lang="en-US" sz="3000" dirty="0" err="1">
                <a:latin typeface="Halant Medium Bold"/>
              </a:rPr>
              <a:t>MaxViT</a:t>
            </a:r>
            <a:r>
              <a:rPr lang="en-US" sz="3000" dirty="0">
                <a:latin typeface="Halant Medium Bold"/>
              </a:rPr>
              <a:t>, </a:t>
            </a:r>
            <a:r>
              <a:rPr lang="en-US" sz="3000" dirty="0" err="1">
                <a:latin typeface="Halant Medium Bold"/>
              </a:rPr>
              <a:t>Deit_Tiny</a:t>
            </a:r>
            <a:r>
              <a:rPr lang="en-US" sz="3000" dirty="0">
                <a:latin typeface="Halant Medium Bold"/>
              </a:rPr>
              <a:t> </a:t>
            </a:r>
          </a:p>
          <a:p>
            <a:pPr>
              <a:spcBef>
                <a:spcPct val="0"/>
              </a:spcBef>
              <a:spcAft>
                <a:spcPct val="35000"/>
              </a:spcAft>
            </a:pPr>
            <a:r>
              <a:rPr lang="en-US" dirty="0">
                <a:latin typeface="Halant Medium Bold"/>
              </a:rPr>
              <a:t>All models were trained on the ImageNet Dataset</a:t>
            </a:r>
          </a:p>
        </p:txBody>
      </p:sp>
      <p:cxnSp>
        <p:nvCxnSpPr>
          <p:cNvPr id="25" name="Straight Connector 24">
            <a:extLst>
              <a:ext uri="{FF2B5EF4-FFF2-40B4-BE49-F238E27FC236}">
                <a16:creationId xmlns:a16="http://schemas.microsoft.com/office/drawing/2014/main" id="{E58D0A3D-0BDA-4C2F-B078-F3A1F5A567EC}"/>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7B31BAB-DB9E-4540-924C-3E24ADACAC80}"/>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Tree>
    <p:extLst>
      <p:ext uri="{BB962C8B-B14F-4D97-AF65-F5344CB8AC3E}">
        <p14:creationId xmlns:p14="http://schemas.microsoft.com/office/powerpoint/2010/main" val="17787099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4" name="Rectangle: Rounded Corners 23">
            <a:extLst>
              <a:ext uri="{FF2B5EF4-FFF2-40B4-BE49-F238E27FC236}">
                <a16:creationId xmlns:a16="http://schemas.microsoft.com/office/drawing/2014/main" id="{C6869555-0005-4364-B4DD-633EB59439B7}"/>
              </a:ext>
            </a:extLst>
          </p:cNvPr>
          <p:cNvSpPr/>
          <p:nvPr/>
        </p:nvSpPr>
        <p:spPr>
          <a:xfrm>
            <a:off x="158192" y="6210300"/>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Selection</a:t>
            </a:r>
          </a:p>
        </p:txBody>
      </p:sp>
      <p:sp>
        <p:nvSpPr>
          <p:cNvPr id="31" name="Rectangle 30">
            <a:extLst>
              <a:ext uri="{FF2B5EF4-FFF2-40B4-BE49-F238E27FC236}">
                <a16:creationId xmlns:a16="http://schemas.microsoft.com/office/drawing/2014/main" id="{E0C83084-D360-4850-836C-F71EF45E6E7B}"/>
              </a:ext>
            </a:extLst>
          </p:cNvPr>
          <p:cNvSpPr/>
          <p:nvPr/>
        </p:nvSpPr>
        <p:spPr>
          <a:xfrm>
            <a:off x="5867400" y="3332098"/>
            <a:ext cx="4121641" cy="2985433"/>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Training Models</a:t>
            </a:r>
          </a:p>
          <a:p>
            <a:pPr marL="457200" indent="-457200">
              <a:spcBef>
                <a:spcPct val="0"/>
              </a:spcBef>
              <a:spcAft>
                <a:spcPct val="35000"/>
              </a:spcAft>
              <a:buFont typeface="Arial" panose="020B0604020202020204" pitchFamily="34" charset="0"/>
              <a:buChar char="•"/>
            </a:pPr>
            <a:r>
              <a:rPr lang="en-US" sz="2400" dirty="0" err="1">
                <a:latin typeface="Halant Medium Bold"/>
              </a:rPr>
              <a:t>AlexNet</a:t>
            </a:r>
            <a:endParaRPr lang="en-US" sz="2400" dirty="0">
              <a:latin typeface="Halant Medium Bold"/>
            </a:endParaRPr>
          </a:p>
          <a:p>
            <a:pPr marL="457200" indent="-457200">
              <a:spcBef>
                <a:spcPct val="0"/>
              </a:spcBef>
              <a:spcAft>
                <a:spcPct val="35000"/>
              </a:spcAft>
              <a:buFont typeface="Arial" panose="020B0604020202020204" pitchFamily="34" charset="0"/>
              <a:buChar char="•"/>
            </a:pPr>
            <a:r>
              <a:rPr lang="en-US" sz="2400" dirty="0">
                <a:latin typeface="Halant Medium Bold"/>
              </a:rPr>
              <a:t>VGG16</a:t>
            </a:r>
          </a:p>
          <a:p>
            <a:pPr marL="457200" indent="-457200">
              <a:spcBef>
                <a:spcPct val="0"/>
              </a:spcBef>
              <a:spcAft>
                <a:spcPct val="35000"/>
              </a:spcAft>
              <a:buFont typeface="Arial" panose="020B0604020202020204" pitchFamily="34" charset="0"/>
              <a:buChar char="•"/>
            </a:pPr>
            <a:r>
              <a:rPr lang="en-US" sz="2400" dirty="0">
                <a:latin typeface="Halant Medium Bold"/>
              </a:rPr>
              <a:t>ResNet101</a:t>
            </a:r>
          </a:p>
          <a:p>
            <a:pPr marL="457200" indent="-457200">
              <a:spcBef>
                <a:spcPct val="0"/>
              </a:spcBef>
              <a:spcAft>
                <a:spcPct val="35000"/>
              </a:spcAft>
              <a:buFont typeface="Arial" panose="020B0604020202020204" pitchFamily="34" charset="0"/>
              <a:buChar char="•"/>
            </a:pPr>
            <a:r>
              <a:rPr lang="en-US" sz="2400" dirty="0" err="1">
                <a:latin typeface="Halant Medium Bold"/>
              </a:rPr>
              <a:t>MaxViT</a:t>
            </a:r>
            <a:r>
              <a:rPr lang="en-US" sz="2400" dirty="0">
                <a:latin typeface="Halant Medium Bold"/>
              </a:rPr>
              <a:t>, </a:t>
            </a:r>
            <a:r>
              <a:rPr lang="en-US" sz="2400" dirty="0" err="1">
                <a:latin typeface="Halant Medium Bold"/>
              </a:rPr>
              <a:t>Deit_Tiny</a:t>
            </a:r>
            <a:r>
              <a:rPr lang="en-US" sz="2400" dirty="0">
                <a:latin typeface="Halant Medium Bold"/>
              </a:rPr>
              <a:t> </a:t>
            </a:r>
          </a:p>
          <a:p>
            <a:pPr>
              <a:spcBef>
                <a:spcPct val="0"/>
              </a:spcBef>
              <a:spcAft>
                <a:spcPct val="35000"/>
              </a:spcAft>
            </a:pPr>
            <a:r>
              <a:rPr lang="en-US" sz="1400" dirty="0">
                <a:latin typeface="Halant Medium Bold"/>
              </a:rPr>
              <a:t>All models were trained on the ImageNet Dataset</a:t>
            </a:r>
          </a:p>
        </p:txBody>
      </p:sp>
      <p:pic>
        <p:nvPicPr>
          <p:cNvPr id="3" name="Picture 2">
            <a:extLst>
              <a:ext uri="{FF2B5EF4-FFF2-40B4-BE49-F238E27FC236}">
                <a16:creationId xmlns:a16="http://schemas.microsoft.com/office/drawing/2014/main" id="{595EEC2C-BF5E-469F-A4A9-A6759498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0" y="3963079"/>
            <a:ext cx="5584990" cy="4530271"/>
          </a:xfrm>
          <a:prstGeom prst="rect">
            <a:avLst/>
          </a:prstGeom>
        </p:spPr>
      </p:pic>
      <p:sp>
        <p:nvSpPr>
          <p:cNvPr id="25" name="Rectangle 24">
            <a:extLst>
              <a:ext uri="{FF2B5EF4-FFF2-40B4-BE49-F238E27FC236}">
                <a16:creationId xmlns:a16="http://schemas.microsoft.com/office/drawing/2014/main" id="{75C08122-A5EC-4C08-AEAC-5DC0D93DE5B1}"/>
              </a:ext>
            </a:extLst>
          </p:cNvPr>
          <p:cNvSpPr/>
          <p:nvPr/>
        </p:nvSpPr>
        <p:spPr>
          <a:xfrm>
            <a:off x="13846850" y="3235957"/>
            <a:ext cx="1441421" cy="727122"/>
          </a:xfrm>
          <a:prstGeom prst="rect">
            <a:avLst/>
          </a:prstGeom>
        </p:spPr>
        <p:txBody>
          <a:bodyPr wrap="none">
            <a:spAutoFit/>
          </a:bodyPr>
          <a:lstStyle/>
          <a:p>
            <a:pPr algn="ctr">
              <a:lnSpc>
                <a:spcPct val="150000"/>
              </a:lnSpc>
              <a:spcBef>
                <a:spcPct val="0"/>
              </a:spcBef>
              <a:spcAft>
                <a:spcPct val="35000"/>
              </a:spcAft>
            </a:pPr>
            <a:r>
              <a:rPr lang="en-US" sz="3000" dirty="0">
                <a:latin typeface="Halant Medium Bold"/>
              </a:rPr>
              <a:t>Results</a:t>
            </a:r>
            <a:endParaRPr lang="en-US" dirty="0">
              <a:latin typeface="Halant Medium Bold"/>
            </a:endParaRPr>
          </a:p>
        </p:txBody>
      </p:sp>
      <p:cxnSp>
        <p:nvCxnSpPr>
          <p:cNvPr id="26" name="Straight Connector 25">
            <a:extLst>
              <a:ext uri="{FF2B5EF4-FFF2-40B4-BE49-F238E27FC236}">
                <a16:creationId xmlns:a16="http://schemas.microsoft.com/office/drawing/2014/main" id="{3584D5E0-0761-4FC8-BF8D-8A1CC7784416}"/>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B3D7278-A307-4325-82D8-8A7B7EED9EFB}"/>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
        <p:nvSpPr>
          <p:cNvPr id="28" name="Rectangle: Rounded Corners 27">
            <a:extLst>
              <a:ext uri="{FF2B5EF4-FFF2-40B4-BE49-F238E27FC236}">
                <a16:creationId xmlns:a16="http://schemas.microsoft.com/office/drawing/2014/main" id="{3DD3C46A-956E-4C62-9FEE-2A2E92E04597}"/>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1330826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31" name="Rectangle 30">
            <a:extLst>
              <a:ext uri="{FF2B5EF4-FFF2-40B4-BE49-F238E27FC236}">
                <a16:creationId xmlns:a16="http://schemas.microsoft.com/office/drawing/2014/main" id="{E0C83084-D360-4850-836C-F71EF45E6E7B}"/>
              </a:ext>
            </a:extLst>
          </p:cNvPr>
          <p:cNvSpPr/>
          <p:nvPr/>
        </p:nvSpPr>
        <p:spPr>
          <a:xfrm>
            <a:off x="5867400" y="3332098"/>
            <a:ext cx="4121641" cy="2985433"/>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Training Models</a:t>
            </a:r>
          </a:p>
          <a:p>
            <a:pPr marL="457200" indent="-457200">
              <a:spcBef>
                <a:spcPct val="0"/>
              </a:spcBef>
              <a:spcAft>
                <a:spcPct val="35000"/>
              </a:spcAft>
              <a:buFont typeface="Arial" panose="020B0604020202020204" pitchFamily="34" charset="0"/>
              <a:buChar char="•"/>
            </a:pPr>
            <a:r>
              <a:rPr lang="en-US" sz="2400" dirty="0" err="1">
                <a:latin typeface="Halant Medium Bold"/>
              </a:rPr>
              <a:t>AlexNet</a:t>
            </a:r>
            <a:endParaRPr lang="en-US" sz="2400" dirty="0">
              <a:latin typeface="Halant Medium Bold"/>
            </a:endParaRPr>
          </a:p>
          <a:p>
            <a:pPr marL="457200" indent="-457200">
              <a:spcBef>
                <a:spcPct val="0"/>
              </a:spcBef>
              <a:spcAft>
                <a:spcPct val="35000"/>
              </a:spcAft>
              <a:buFont typeface="Arial" panose="020B0604020202020204" pitchFamily="34" charset="0"/>
              <a:buChar char="•"/>
            </a:pPr>
            <a:r>
              <a:rPr lang="en-US" sz="2400" dirty="0">
                <a:latin typeface="Halant Medium Bold"/>
              </a:rPr>
              <a:t>VGG16</a:t>
            </a:r>
          </a:p>
          <a:p>
            <a:pPr marL="457200" indent="-457200">
              <a:spcBef>
                <a:spcPct val="0"/>
              </a:spcBef>
              <a:spcAft>
                <a:spcPct val="35000"/>
              </a:spcAft>
              <a:buFont typeface="Arial" panose="020B0604020202020204" pitchFamily="34" charset="0"/>
              <a:buChar char="•"/>
            </a:pPr>
            <a:r>
              <a:rPr lang="en-US" sz="2400" dirty="0">
                <a:latin typeface="Halant Medium Bold"/>
              </a:rPr>
              <a:t>ResNet101</a:t>
            </a:r>
          </a:p>
          <a:p>
            <a:pPr marL="457200" indent="-457200">
              <a:spcBef>
                <a:spcPct val="0"/>
              </a:spcBef>
              <a:spcAft>
                <a:spcPct val="35000"/>
              </a:spcAft>
              <a:buFont typeface="Arial" panose="020B0604020202020204" pitchFamily="34" charset="0"/>
              <a:buChar char="•"/>
            </a:pPr>
            <a:r>
              <a:rPr lang="en-US" sz="2400" dirty="0" err="1">
                <a:latin typeface="Halant Medium Bold"/>
              </a:rPr>
              <a:t>MaxViT</a:t>
            </a:r>
            <a:r>
              <a:rPr lang="en-US" sz="2400" dirty="0">
                <a:latin typeface="Halant Medium Bold"/>
              </a:rPr>
              <a:t>, </a:t>
            </a:r>
            <a:r>
              <a:rPr lang="en-US" sz="2400" dirty="0" err="1">
                <a:latin typeface="Halant Medium Bold"/>
              </a:rPr>
              <a:t>Deit_Tiny</a:t>
            </a:r>
            <a:r>
              <a:rPr lang="en-US" sz="2400" dirty="0">
                <a:latin typeface="Halant Medium Bold"/>
              </a:rPr>
              <a:t> </a:t>
            </a:r>
          </a:p>
          <a:p>
            <a:pPr>
              <a:spcBef>
                <a:spcPct val="0"/>
              </a:spcBef>
              <a:spcAft>
                <a:spcPct val="35000"/>
              </a:spcAft>
            </a:pPr>
            <a:r>
              <a:rPr lang="en-US" sz="1400" dirty="0">
                <a:latin typeface="Halant Medium Bold"/>
              </a:rPr>
              <a:t>All models were trained on the ImageNet Dataset</a:t>
            </a:r>
          </a:p>
        </p:txBody>
      </p:sp>
      <p:pic>
        <p:nvPicPr>
          <p:cNvPr id="3" name="Picture 2">
            <a:extLst>
              <a:ext uri="{FF2B5EF4-FFF2-40B4-BE49-F238E27FC236}">
                <a16:creationId xmlns:a16="http://schemas.microsoft.com/office/drawing/2014/main" id="{595EEC2C-BF5E-469F-A4A9-A6759498774B}"/>
              </a:ext>
            </a:extLst>
          </p:cNvPr>
          <p:cNvPicPr>
            <a:picLocks noChangeAspect="1"/>
          </p:cNvPicPr>
          <p:nvPr/>
        </p:nvPicPr>
        <p:blipFill>
          <a:blip r:embed="rId3">
            <a:extLst>
              <a:ext uri="{BEBA8EAE-BF5A-486C-A8C5-ECC9F3942E4B}">
                <a14:imgProps xmlns:a14="http://schemas.microsoft.com/office/drawing/2010/main">
                  <a14:imgLayer r:embed="rId4">
                    <a14:imgEffect>
                      <a14:saturation sat="23000"/>
                    </a14:imgEffect>
                  </a14:imgLayer>
                </a14:imgProps>
              </a:ext>
              <a:ext uri="{28A0092B-C50C-407E-A947-70E740481C1C}">
                <a14:useLocalDpi xmlns:a14="http://schemas.microsoft.com/office/drawing/2010/main" val="0"/>
              </a:ext>
            </a:extLst>
          </a:blip>
          <a:stretch>
            <a:fillRect/>
          </a:stretch>
        </p:blipFill>
        <p:spPr>
          <a:xfrm>
            <a:off x="6253567" y="7104151"/>
            <a:ext cx="3196010" cy="2592447"/>
          </a:xfrm>
          <a:prstGeom prst="rect">
            <a:avLst/>
          </a:prstGeom>
        </p:spPr>
      </p:pic>
      <p:sp>
        <p:nvSpPr>
          <p:cNvPr id="25" name="Rectangle 24">
            <a:extLst>
              <a:ext uri="{FF2B5EF4-FFF2-40B4-BE49-F238E27FC236}">
                <a16:creationId xmlns:a16="http://schemas.microsoft.com/office/drawing/2014/main" id="{75C08122-A5EC-4C08-AEAC-5DC0D93DE5B1}"/>
              </a:ext>
            </a:extLst>
          </p:cNvPr>
          <p:cNvSpPr/>
          <p:nvPr/>
        </p:nvSpPr>
        <p:spPr>
          <a:xfrm>
            <a:off x="7201114" y="6493101"/>
            <a:ext cx="1192954"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Results</a:t>
            </a:r>
          </a:p>
        </p:txBody>
      </p:sp>
      <p:sp>
        <p:nvSpPr>
          <p:cNvPr id="22" name="Rectangle 21">
            <a:extLst>
              <a:ext uri="{FF2B5EF4-FFF2-40B4-BE49-F238E27FC236}">
                <a16:creationId xmlns:a16="http://schemas.microsoft.com/office/drawing/2014/main" id="{CAE51167-13F1-4DC2-A8FD-C9CD67E46FEF}"/>
              </a:ext>
            </a:extLst>
          </p:cNvPr>
          <p:cNvSpPr/>
          <p:nvPr/>
        </p:nvSpPr>
        <p:spPr>
          <a:xfrm>
            <a:off x="11406800" y="4428620"/>
            <a:ext cx="5486400" cy="1419619"/>
          </a:xfrm>
          <a:prstGeom prst="rect">
            <a:avLst/>
          </a:prstGeom>
        </p:spPr>
        <p:txBody>
          <a:bodyPr wrap="square">
            <a:spAutoFit/>
          </a:bodyPr>
          <a:lstStyle/>
          <a:p>
            <a:pPr algn="just">
              <a:lnSpc>
                <a:spcPct val="150000"/>
              </a:lnSpc>
              <a:spcBef>
                <a:spcPct val="0"/>
              </a:spcBef>
              <a:spcAft>
                <a:spcPct val="35000"/>
              </a:spcAft>
            </a:pPr>
            <a:r>
              <a:rPr lang="en-US" sz="3000" b="1" u="sng" dirty="0">
                <a:latin typeface="Halant Medium Bold"/>
              </a:rPr>
              <a:t>VGG16</a:t>
            </a:r>
            <a:r>
              <a:rPr lang="en-US" sz="3000" b="1" dirty="0">
                <a:latin typeface="Halant Medium Bold"/>
              </a:rPr>
              <a:t> and </a:t>
            </a:r>
            <a:r>
              <a:rPr lang="en-US" sz="3000" b="1" u="sng" dirty="0">
                <a:latin typeface="Halant Medium Bold"/>
              </a:rPr>
              <a:t>ResNet101</a:t>
            </a:r>
            <a:r>
              <a:rPr lang="en-US" sz="3000" b="1" dirty="0">
                <a:latin typeface="Halant Medium Bold"/>
              </a:rPr>
              <a:t> were selected for the next step.</a:t>
            </a:r>
            <a:endParaRPr lang="en-US" b="1" dirty="0">
              <a:latin typeface="Halant Medium Bold"/>
            </a:endParaRPr>
          </a:p>
        </p:txBody>
      </p:sp>
      <p:cxnSp>
        <p:nvCxnSpPr>
          <p:cNvPr id="4" name="Straight Connector 3">
            <a:extLst>
              <a:ext uri="{FF2B5EF4-FFF2-40B4-BE49-F238E27FC236}">
                <a16:creationId xmlns:a16="http://schemas.microsoft.com/office/drawing/2014/main" id="{4DD8CC88-7ADB-4BBF-8B97-88DD3FAFD4DE}"/>
              </a:ext>
            </a:extLst>
          </p:cNvPr>
          <p:cNvCxnSpPr>
            <a:cxnSpLocks/>
          </p:cNvCxnSpPr>
          <p:nvPr/>
        </p:nvCxnSpPr>
        <p:spPr>
          <a:xfrm>
            <a:off x="10972800" y="331470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31F51D-7546-4D10-8497-BACE6A208217}"/>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FB05AFB-42FE-48BB-BD7F-D28F09EC36BC}"/>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
        <p:nvSpPr>
          <p:cNvPr id="28" name="Rectangle: Rounded Corners 27">
            <a:extLst>
              <a:ext uri="{FF2B5EF4-FFF2-40B4-BE49-F238E27FC236}">
                <a16:creationId xmlns:a16="http://schemas.microsoft.com/office/drawing/2014/main" id="{BAF27A64-2663-4D73-90B6-81450F14DE4A}"/>
              </a:ext>
            </a:extLst>
          </p:cNvPr>
          <p:cNvSpPr/>
          <p:nvPr/>
        </p:nvSpPr>
        <p:spPr>
          <a:xfrm>
            <a:off x="158192" y="6210300"/>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Selection</a:t>
            </a:r>
          </a:p>
        </p:txBody>
      </p:sp>
      <p:sp>
        <p:nvSpPr>
          <p:cNvPr id="30" name="Rectangle: Rounded Corners 29">
            <a:extLst>
              <a:ext uri="{FF2B5EF4-FFF2-40B4-BE49-F238E27FC236}">
                <a16:creationId xmlns:a16="http://schemas.microsoft.com/office/drawing/2014/main" id="{6C697D1D-B251-4BBC-A4A9-4E02343CC7F6}"/>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26954345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FA4F7EC-7307-EC2D-C158-397864DFE0EE}"/>
              </a:ext>
            </a:extLst>
          </p:cNvPr>
          <p:cNvSpPr txBox="1"/>
          <p:nvPr/>
        </p:nvSpPr>
        <p:spPr>
          <a:xfrm>
            <a:off x="2057400" y="576244"/>
            <a:ext cx="15066035" cy="13165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kern="1200" dirty="0">
                <a:solidFill>
                  <a:srgbClr val="FFFFFF"/>
                </a:solidFill>
                <a:latin typeface="Halant Medium Bold" panose="020B0604020202020204" charset="0"/>
                <a:ea typeface="+mj-ea"/>
                <a:cs typeface="Halant Medium Bold" panose="020B0604020202020204" charset="0"/>
              </a:rPr>
              <a:t>Agenda </a:t>
            </a:r>
          </a:p>
        </p:txBody>
      </p:sp>
      <p:sp>
        <p:nvSpPr>
          <p:cNvPr id="4" name="Freeform: Shape 3">
            <a:extLst>
              <a:ext uri="{FF2B5EF4-FFF2-40B4-BE49-F238E27FC236}">
                <a16:creationId xmlns:a16="http://schemas.microsoft.com/office/drawing/2014/main" id="{BF58B694-D42C-4F36-B694-303C34978539}"/>
              </a:ext>
            </a:extLst>
          </p:cNvPr>
          <p:cNvSpPr/>
          <p:nvPr/>
        </p:nvSpPr>
        <p:spPr>
          <a:xfrm>
            <a:off x="1545361" y="5676900"/>
            <a:ext cx="3986733" cy="5334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Problem Statement</a:t>
            </a:r>
            <a:r>
              <a:rPr lang="ar-EG" sz="3600" kern="1200" dirty="0"/>
              <a:t> </a:t>
            </a:r>
            <a:endParaRPr lang="en-US" sz="3600" kern="1200" dirty="0"/>
          </a:p>
        </p:txBody>
      </p:sp>
      <p:sp>
        <p:nvSpPr>
          <p:cNvPr id="10" name="Freeform: Shape 9">
            <a:extLst>
              <a:ext uri="{FF2B5EF4-FFF2-40B4-BE49-F238E27FC236}">
                <a16:creationId xmlns:a16="http://schemas.microsoft.com/office/drawing/2014/main" id="{198610DC-1E32-4469-8392-0412426A60C2}"/>
              </a:ext>
            </a:extLst>
          </p:cNvPr>
          <p:cNvSpPr/>
          <p:nvPr/>
        </p:nvSpPr>
        <p:spPr>
          <a:xfrm>
            <a:off x="6934200" y="9258300"/>
            <a:ext cx="3986733" cy="5334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dirty="0"/>
              <a:t>Real live Demo</a:t>
            </a:r>
            <a:endParaRPr lang="en-US" sz="3600" kern="1200" dirty="0"/>
          </a:p>
        </p:txBody>
      </p:sp>
      <p:pic>
        <p:nvPicPr>
          <p:cNvPr id="12" name="Picture 11">
            <a:extLst>
              <a:ext uri="{FF2B5EF4-FFF2-40B4-BE49-F238E27FC236}">
                <a16:creationId xmlns:a16="http://schemas.microsoft.com/office/drawing/2014/main" id="{A33C38F0-A1AF-4D2C-B845-106E0BEFB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989943"/>
            <a:ext cx="2516201" cy="2516201"/>
          </a:xfrm>
          <a:prstGeom prst="rect">
            <a:avLst/>
          </a:prstGeom>
        </p:spPr>
      </p:pic>
      <p:pic>
        <p:nvPicPr>
          <p:cNvPr id="22" name="Picture 21">
            <a:extLst>
              <a:ext uri="{FF2B5EF4-FFF2-40B4-BE49-F238E27FC236}">
                <a16:creationId xmlns:a16="http://schemas.microsoft.com/office/drawing/2014/main" id="{868EC5EA-65AA-473C-B2EF-CD7842DD2780}"/>
              </a:ext>
            </a:extLst>
          </p:cNvPr>
          <p:cNvPicPr>
            <a:picLocks noChangeAspect="1"/>
          </p:cNvPicPr>
          <p:nvPr/>
        </p:nvPicPr>
        <p:blipFill>
          <a:blip r:embed="rId3"/>
          <a:stretch>
            <a:fillRect/>
          </a:stretch>
        </p:blipFill>
        <p:spPr>
          <a:xfrm>
            <a:off x="12954000" y="2628636"/>
            <a:ext cx="2918685" cy="2918685"/>
          </a:xfrm>
          <a:prstGeom prst="rect">
            <a:avLst/>
          </a:prstGeom>
        </p:spPr>
      </p:pic>
      <p:pic>
        <p:nvPicPr>
          <p:cNvPr id="24" name="Picture 23">
            <a:extLst>
              <a:ext uri="{FF2B5EF4-FFF2-40B4-BE49-F238E27FC236}">
                <a16:creationId xmlns:a16="http://schemas.microsoft.com/office/drawing/2014/main" id="{69B035FB-8DBB-4F02-97A1-24295FDFF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781300"/>
            <a:ext cx="2713148" cy="2713148"/>
          </a:xfrm>
          <a:prstGeom prst="rect">
            <a:avLst/>
          </a:prstGeom>
        </p:spPr>
      </p:pic>
      <p:sp>
        <p:nvSpPr>
          <p:cNvPr id="25" name="Freeform: Shape 24">
            <a:extLst>
              <a:ext uri="{FF2B5EF4-FFF2-40B4-BE49-F238E27FC236}">
                <a16:creationId xmlns:a16="http://schemas.microsoft.com/office/drawing/2014/main" id="{043BD9E5-D25D-44B5-83B6-DB20F207F546}"/>
              </a:ext>
            </a:extLst>
          </p:cNvPr>
          <p:cNvSpPr/>
          <p:nvPr/>
        </p:nvSpPr>
        <p:spPr>
          <a:xfrm>
            <a:off x="6809070" y="5676900"/>
            <a:ext cx="3986733" cy="5334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dirty="0"/>
              <a:t>Sponsor benefits </a:t>
            </a:r>
            <a:endParaRPr lang="en-US" sz="3600" kern="1200" dirty="0"/>
          </a:p>
        </p:txBody>
      </p:sp>
      <p:pic>
        <p:nvPicPr>
          <p:cNvPr id="18" name="Picture 17">
            <a:extLst>
              <a:ext uri="{FF2B5EF4-FFF2-40B4-BE49-F238E27FC236}">
                <a16:creationId xmlns:a16="http://schemas.microsoft.com/office/drawing/2014/main" id="{B3DF6C5D-B4E3-4040-ADFF-F94AAA8AF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079" y="6597543"/>
            <a:ext cx="2730713" cy="2730713"/>
          </a:xfrm>
          <a:prstGeom prst="rect">
            <a:avLst/>
          </a:prstGeom>
        </p:spPr>
      </p:pic>
      <p:sp>
        <p:nvSpPr>
          <p:cNvPr id="27" name="Freeform: Shape 26">
            <a:extLst>
              <a:ext uri="{FF2B5EF4-FFF2-40B4-BE49-F238E27FC236}">
                <a16:creationId xmlns:a16="http://schemas.microsoft.com/office/drawing/2014/main" id="{5E1182A8-BA7D-4BDD-B563-B3564EAF1E39}"/>
              </a:ext>
            </a:extLst>
          </p:cNvPr>
          <p:cNvSpPr/>
          <p:nvPr/>
        </p:nvSpPr>
        <p:spPr>
          <a:xfrm>
            <a:off x="12496800" y="5676900"/>
            <a:ext cx="3986733" cy="5334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Solution Design </a:t>
            </a:r>
          </a:p>
        </p:txBody>
      </p:sp>
    </p:spTree>
    <p:extLst>
      <p:ext uri="{BB962C8B-B14F-4D97-AF65-F5344CB8AC3E}">
        <p14:creationId xmlns:p14="http://schemas.microsoft.com/office/powerpoint/2010/main" val="4204964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7" name="Rectangle: Rounded Corners 26">
            <a:extLst>
              <a:ext uri="{FF2B5EF4-FFF2-40B4-BE49-F238E27FC236}">
                <a16:creationId xmlns:a16="http://schemas.microsoft.com/office/drawing/2014/main" id="{BA4EDFFA-D988-4140-8463-18F800509DDA}"/>
              </a:ext>
            </a:extLst>
          </p:cNvPr>
          <p:cNvSpPr/>
          <p:nvPr/>
        </p:nvSpPr>
        <p:spPr>
          <a:xfrm>
            <a:off x="129821" y="7191230"/>
            <a:ext cx="4518379"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p:txBody>
      </p:sp>
      <p:sp>
        <p:nvSpPr>
          <p:cNvPr id="31" name="Rectangle 30">
            <a:extLst>
              <a:ext uri="{FF2B5EF4-FFF2-40B4-BE49-F238E27FC236}">
                <a16:creationId xmlns:a16="http://schemas.microsoft.com/office/drawing/2014/main" id="{E0C83084-D360-4850-836C-F71EF45E6E7B}"/>
              </a:ext>
            </a:extLst>
          </p:cNvPr>
          <p:cNvSpPr/>
          <p:nvPr/>
        </p:nvSpPr>
        <p:spPr>
          <a:xfrm>
            <a:off x="5791200" y="4762500"/>
            <a:ext cx="7880684" cy="1177245"/>
          </a:xfrm>
          <a:prstGeom prst="rect">
            <a:avLst/>
          </a:prstGeom>
        </p:spPr>
        <p:txBody>
          <a:bodyPr wrap="none">
            <a:spAutoFit/>
          </a:bodyPr>
          <a:lstStyle/>
          <a:p>
            <a:pPr>
              <a:spcBef>
                <a:spcPct val="0"/>
              </a:spcBef>
              <a:spcAft>
                <a:spcPct val="35000"/>
              </a:spcAft>
            </a:pPr>
            <a:r>
              <a:rPr lang="en-US" sz="3000" dirty="0">
                <a:latin typeface="Halant Medium Bold"/>
              </a:rPr>
              <a:t>Train the VGG16 and ResNet101 on all dataset</a:t>
            </a:r>
            <a:endParaRPr lang="ar-EG" sz="3000" dirty="0">
              <a:latin typeface="Halant Medium Bold"/>
            </a:endParaRPr>
          </a:p>
          <a:p>
            <a:pPr>
              <a:spcBef>
                <a:spcPct val="0"/>
              </a:spcBef>
              <a:spcAft>
                <a:spcPct val="35000"/>
              </a:spcAft>
            </a:pPr>
            <a:endParaRPr lang="en-US" sz="3000" dirty="0">
              <a:latin typeface="Halant Medium Bold"/>
            </a:endParaRP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2DD6D1-CA53-46BF-868E-E7DDDA10C486}"/>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
        <p:nvSpPr>
          <p:cNvPr id="22" name="Rectangle: Rounded Corners 21">
            <a:extLst>
              <a:ext uri="{FF2B5EF4-FFF2-40B4-BE49-F238E27FC236}">
                <a16:creationId xmlns:a16="http://schemas.microsoft.com/office/drawing/2014/main" id="{FAFDBEC4-9D87-4A16-833E-CD0189445B14}"/>
              </a:ext>
            </a:extLst>
          </p:cNvPr>
          <p:cNvSpPr/>
          <p:nvPr/>
        </p:nvSpPr>
        <p:spPr>
          <a:xfrm>
            <a:off x="158192" y="621030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a:t>
            </a:r>
          </a:p>
        </p:txBody>
      </p:sp>
      <p:sp>
        <p:nvSpPr>
          <p:cNvPr id="25" name="Rectangle: Rounded Corners 24">
            <a:extLst>
              <a:ext uri="{FF2B5EF4-FFF2-40B4-BE49-F238E27FC236}">
                <a16:creationId xmlns:a16="http://schemas.microsoft.com/office/drawing/2014/main" id="{237B78BE-DCD2-4342-AEA8-30FE03688B62}"/>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39808230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31" name="Rectangle 30">
            <a:extLst>
              <a:ext uri="{FF2B5EF4-FFF2-40B4-BE49-F238E27FC236}">
                <a16:creationId xmlns:a16="http://schemas.microsoft.com/office/drawing/2014/main" id="{E0C83084-D360-4850-836C-F71EF45E6E7B}"/>
              </a:ext>
            </a:extLst>
          </p:cNvPr>
          <p:cNvSpPr/>
          <p:nvPr/>
        </p:nvSpPr>
        <p:spPr>
          <a:xfrm>
            <a:off x="5791200" y="3840602"/>
            <a:ext cx="7880684" cy="1177245"/>
          </a:xfrm>
          <a:prstGeom prst="rect">
            <a:avLst/>
          </a:prstGeom>
        </p:spPr>
        <p:txBody>
          <a:bodyPr wrap="none">
            <a:spAutoFit/>
          </a:bodyPr>
          <a:lstStyle/>
          <a:p>
            <a:pPr>
              <a:spcBef>
                <a:spcPct val="0"/>
              </a:spcBef>
              <a:spcAft>
                <a:spcPct val="35000"/>
              </a:spcAft>
            </a:pPr>
            <a:r>
              <a:rPr lang="en-US" sz="3000" dirty="0">
                <a:latin typeface="Halant Medium Bold"/>
              </a:rPr>
              <a:t>Train the VGG16 and ResNet101 on all dataset</a:t>
            </a:r>
            <a:endParaRPr lang="ar-EG" sz="3000" dirty="0">
              <a:latin typeface="Halant Medium Bold"/>
            </a:endParaRPr>
          </a:p>
          <a:p>
            <a:pPr>
              <a:spcBef>
                <a:spcPct val="0"/>
              </a:spcBef>
              <a:spcAft>
                <a:spcPct val="35000"/>
              </a:spcAft>
            </a:pPr>
            <a:endParaRPr lang="en-US" sz="3000" dirty="0">
              <a:latin typeface="Halant Medium Bold"/>
            </a:endParaRP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01DDC8E-23E8-484C-B3CE-5A13C9775AF6}"/>
              </a:ext>
            </a:extLst>
          </p:cNvPr>
          <p:cNvSpPr/>
          <p:nvPr/>
        </p:nvSpPr>
        <p:spPr>
          <a:xfrm>
            <a:off x="9372600" y="4686300"/>
            <a:ext cx="1192955"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Results</a:t>
            </a:r>
            <a:endParaRPr lang="en-US" sz="1400" dirty="0">
              <a:latin typeface="Halant Medium Bold"/>
            </a:endParaRPr>
          </a:p>
        </p:txBody>
      </p:sp>
      <p:sp>
        <p:nvSpPr>
          <p:cNvPr id="25" name="Rectangle 24">
            <a:extLst>
              <a:ext uri="{FF2B5EF4-FFF2-40B4-BE49-F238E27FC236}">
                <a16:creationId xmlns:a16="http://schemas.microsoft.com/office/drawing/2014/main" id="{1011A3EC-7FC1-4C37-8CAD-0357D9335E0B}"/>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pic>
        <p:nvPicPr>
          <p:cNvPr id="28" name="Picture 27">
            <a:extLst>
              <a:ext uri="{FF2B5EF4-FFF2-40B4-BE49-F238E27FC236}">
                <a16:creationId xmlns:a16="http://schemas.microsoft.com/office/drawing/2014/main" id="{54FEFEAD-67F3-49FE-A2AB-1F50A7490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794" y="5193869"/>
            <a:ext cx="5719406" cy="4554914"/>
          </a:xfrm>
          <a:prstGeom prst="rect">
            <a:avLst/>
          </a:prstGeom>
        </p:spPr>
      </p:pic>
      <p:sp>
        <p:nvSpPr>
          <p:cNvPr id="40" name="Rectangle: Rounded Corners 39">
            <a:extLst>
              <a:ext uri="{FF2B5EF4-FFF2-40B4-BE49-F238E27FC236}">
                <a16:creationId xmlns:a16="http://schemas.microsoft.com/office/drawing/2014/main" id="{863C1697-3EB0-44F4-85F9-1B1C80D63FAC}"/>
              </a:ext>
            </a:extLst>
          </p:cNvPr>
          <p:cNvSpPr/>
          <p:nvPr/>
        </p:nvSpPr>
        <p:spPr>
          <a:xfrm>
            <a:off x="129821" y="7191230"/>
            <a:ext cx="4518379"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p:txBody>
      </p:sp>
      <p:sp>
        <p:nvSpPr>
          <p:cNvPr id="43" name="Rectangle: Rounded Corners 42">
            <a:extLst>
              <a:ext uri="{FF2B5EF4-FFF2-40B4-BE49-F238E27FC236}">
                <a16:creationId xmlns:a16="http://schemas.microsoft.com/office/drawing/2014/main" id="{2A12A238-673D-466A-A177-5EAFCFCE8F88}"/>
              </a:ext>
            </a:extLst>
          </p:cNvPr>
          <p:cNvSpPr/>
          <p:nvPr/>
        </p:nvSpPr>
        <p:spPr>
          <a:xfrm>
            <a:off x="158192" y="621030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a:t>
            </a:r>
          </a:p>
        </p:txBody>
      </p:sp>
      <p:sp>
        <p:nvSpPr>
          <p:cNvPr id="48" name="Rectangle: Rounded Corners 47">
            <a:extLst>
              <a:ext uri="{FF2B5EF4-FFF2-40B4-BE49-F238E27FC236}">
                <a16:creationId xmlns:a16="http://schemas.microsoft.com/office/drawing/2014/main" id="{B98EF52E-C586-48B3-B962-9CAC20C9DA8E}"/>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1308028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8" name="Rectangle: Rounded Corners 27">
            <a:extLst>
              <a:ext uri="{FF2B5EF4-FFF2-40B4-BE49-F238E27FC236}">
                <a16:creationId xmlns:a16="http://schemas.microsoft.com/office/drawing/2014/main" id="{E5F272FB-39AE-416A-8B79-644241C4EBE4}"/>
              </a:ext>
            </a:extLst>
          </p:cNvPr>
          <p:cNvSpPr/>
          <p:nvPr/>
        </p:nvSpPr>
        <p:spPr>
          <a:xfrm>
            <a:off x="143675" y="8115300"/>
            <a:ext cx="4032809" cy="609600"/>
          </a:xfrm>
          <a:prstGeom prst="round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Best Model Results</a:t>
            </a: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457200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FE309DB-7794-4D10-A5BA-F2D0F7582A00}"/>
              </a:ext>
            </a:extLst>
          </p:cNvPr>
          <p:cNvPicPr>
            <a:picLocks noChangeAspect="1"/>
          </p:cNvPicPr>
          <p:nvPr/>
        </p:nvPicPr>
        <p:blipFill rotWithShape="1">
          <a:blip r:embed="rId3">
            <a:extLst>
              <a:ext uri="{28A0092B-C50C-407E-A947-70E740481C1C}">
                <a14:useLocalDpi xmlns:a14="http://schemas.microsoft.com/office/drawing/2010/main" val="0"/>
              </a:ext>
            </a:extLst>
          </a:blip>
          <a:srcRect l="9225" t="11749" r="14204" b="5624"/>
          <a:stretch/>
        </p:blipFill>
        <p:spPr>
          <a:xfrm>
            <a:off x="5643140" y="3317243"/>
            <a:ext cx="8453859" cy="6385629"/>
          </a:xfrm>
          <a:prstGeom prst="rect">
            <a:avLst/>
          </a:prstGeom>
        </p:spPr>
      </p:pic>
      <p:sp>
        <p:nvSpPr>
          <p:cNvPr id="30" name="Rectangle 29">
            <a:extLst>
              <a:ext uri="{FF2B5EF4-FFF2-40B4-BE49-F238E27FC236}">
                <a16:creationId xmlns:a16="http://schemas.microsoft.com/office/drawing/2014/main" id="{4CC7B1F1-ADF7-4273-9190-A3A41FE0E135}"/>
              </a:ext>
            </a:extLst>
          </p:cNvPr>
          <p:cNvSpPr/>
          <p:nvPr/>
        </p:nvSpPr>
        <p:spPr>
          <a:xfrm>
            <a:off x="7957459" y="2835391"/>
            <a:ext cx="354776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Confusion Matrix</a:t>
            </a:r>
            <a:endParaRPr lang="en-US" sz="1400" dirty="0">
              <a:latin typeface="Halant Medium Bold"/>
            </a:endParaRPr>
          </a:p>
        </p:txBody>
      </p:sp>
      <p:pic>
        <p:nvPicPr>
          <p:cNvPr id="3" name="Picture 2">
            <a:extLst>
              <a:ext uri="{FF2B5EF4-FFF2-40B4-BE49-F238E27FC236}">
                <a16:creationId xmlns:a16="http://schemas.microsoft.com/office/drawing/2014/main" id="{C136EC17-8406-4A84-B7CC-751F4BB31712}"/>
              </a:ext>
            </a:extLst>
          </p:cNvPr>
          <p:cNvPicPr>
            <a:picLocks noChangeAspect="1"/>
          </p:cNvPicPr>
          <p:nvPr/>
        </p:nvPicPr>
        <p:blipFill rotWithShape="1">
          <a:blip r:embed="rId4">
            <a:extLst>
              <a:ext uri="{28A0092B-C50C-407E-A947-70E740481C1C}">
                <a14:useLocalDpi xmlns:a14="http://schemas.microsoft.com/office/drawing/2010/main" val="0"/>
              </a:ext>
            </a:extLst>
          </a:blip>
          <a:srcRect t="18069"/>
          <a:stretch/>
        </p:blipFill>
        <p:spPr>
          <a:xfrm>
            <a:off x="15544800" y="7136222"/>
            <a:ext cx="2599515" cy="2579522"/>
          </a:xfrm>
          <a:prstGeom prst="rect">
            <a:avLst/>
          </a:prstGeom>
        </p:spPr>
      </p:pic>
      <p:sp>
        <p:nvSpPr>
          <p:cNvPr id="33" name="Rectangle 32">
            <a:extLst>
              <a:ext uri="{FF2B5EF4-FFF2-40B4-BE49-F238E27FC236}">
                <a16:creationId xmlns:a16="http://schemas.microsoft.com/office/drawing/2014/main" id="{57064C95-8DEE-4E7C-9916-83EC07E14FFA}"/>
              </a:ext>
            </a:extLst>
          </p:cNvPr>
          <p:cNvSpPr/>
          <p:nvPr/>
        </p:nvSpPr>
        <p:spPr>
          <a:xfrm>
            <a:off x="15544800" y="6715120"/>
            <a:ext cx="2723823" cy="430887"/>
          </a:xfrm>
          <a:prstGeom prst="rect">
            <a:avLst/>
          </a:prstGeom>
        </p:spPr>
        <p:txBody>
          <a:bodyPr wrap="none">
            <a:spAutoFit/>
          </a:bodyPr>
          <a:lstStyle/>
          <a:p>
            <a:pPr algn="ctr">
              <a:lnSpc>
                <a:spcPct val="150000"/>
              </a:lnSpc>
              <a:spcBef>
                <a:spcPct val="0"/>
              </a:spcBef>
              <a:spcAft>
                <a:spcPct val="35000"/>
              </a:spcAft>
            </a:pPr>
            <a:r>
              <a:rPr lang="en-US" sz="1600" dirty="0">
                <a:latin typeface="Halant Medium Bold"/>
              </a:rPr>
              <a:t>VGG16 Classification Report</a:t>
            </a:r>
            <a:endParaRPr lang="en-US" sz="1050" dirty="0">
              <a:latin typeface="Halant Medium Bold"/>
            </a:endParaRPr>
          </a:p>
        </p:txBody>
      </p:sp>
      <p:sp>
        <p:nvSpPr>
          <p:cNvPr id="34" name="Rectangle 33">
            <a:extLst>
              <a:ext uri="{FF2B5EF4-FFF2-40B4-BE49-F238E27FC236}">
                <a16:creationId xmlns:a16="http://schemas.microsoft.com/office/drawing/2014/main" id="{6B83913D-2748-4B7B-9EA4-26E89184AE27}"/>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
        <p:nvSpPr>
          <p:cNvPr id="26" name="Rectangle: Rounded Corners 25">
            <a:extLst>
              <a:ext uri="{FF2B5EF4-FFF2-40B4-BE49-F238E27FC236}">
                <a16:creationId xmlns:a16="http://schemas.microsoft.com/office/drawing/2014/main" id="{C38B9832-ADFB-47B2-82FB-3A8072EB5F3A}"/>
              </a:ext>
            </a:extLst>
          </p:cNvPr>
          <p:cNvSpPr/>
          <p:nvPr/>
        </p:nvSpPr>
        <p:spPr>
          <a:xfrm>
            <a:off x="129821" y="7191230"/>
            <a:ext cx="4518379"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 on the Full Dataset</a:t>
            </a:r>
          </a:p>
        </p:txBody>
      </p:sp>
      <p:sp>
        <p:nvSpPr>
          <p:cNvPr id="31" name="Rectangle: Rounded Corners 30">
            <a:extLst>
              <a:ext uri="{FF2B5EF4-FFF2-40B4-BE49-F238E27FC236}">
                <a16:creationId xmlns:a16="http://schemas.microsoft.com/office/drawing/2014/main" id="{07F24646-0D18-46B9-B3F0-CD7F6FC4A836}"/>
              </a:ext>
            </a:extLst>
          </p:cNvPr>
          <p:cNvSpPr/>
          <p:nvPr/>
        </p:nvSpPr>
        <p:spPr>
          <a:xfrm>
            <a:off x="158192" y="621030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a:t>
            </a:r>
          </a:p>
        </p:txBody>
      </p:sp>
      <p:sp>
        <p:nvSpPr>
          <p:cNvPr id="35" name="Rectangle: Rounded Corners 34">
            <a:extLst>
              <a:ext uri="{FF2B5EF4-FFF2-40B4-BE49-F238E27FC236}">
                <a16:creationId xmlns:a16="http://schemas.microsoft.com/office/drawing/2014/main" id="{0596796F-49B2-4432-B7CD-27B5C8E3B588}"/>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1791963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3321743"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Pretrained Models</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457200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FE309DB-7794-4D10-A5BA-F2D0F7582A00}"/>
              </a:ext>
            </a:extLst>
          </p:cNvPr>
          <p:cNvPicPr>
            <a:picLocks noChangeAspect="1"/>
          </p:cNvPicPr>
          <p:nvPr/>
        </p:nvPicPr>
        <p:blipFill rotWithShape="1">
          <a:blip r:embed="rId3">
            <a:extLst>
              <a:ext uri="{28A0092B-C50C-407E-A947-70E740481C1C}">
                <a14:useLocalDpi xmlns:a14="http://schemas.microsoft.com/office/drawing/2010/main" val="0"/>
              </a:ext>
            </a:extLst>
          </a:blip>
          <a:srcRect l="9225" t="11749" r="14204" b="5624"/>
          <a:stretch/>
        </p:blipFill>
        <p:spPr>
          <a:xfrm>
            <a:off x="5643141" y="6022456"/>
            <a:ext cx="4872460" cy="3680416"/>
          </a:xfrm>
          <a:prstGeom prst="rect">
            <a:avLst/>
          </a:prstGeom>
        </p:spPr>
      </p:pic>
      <p:sp>
        <p:nvSpPr>
          <p:cNvPr id="30" name="Rectangle 29">
            <a:extLst>
              <a:ext uri="{FF2B5EF4-FFF2-40B4-BE49-F238E27FC236}">
                <a16:creationId xmlns:a16="http://schemas.microsoft.com/office/drawing/2014/main" id="{4CC7B1F1-ADF7-4273-9190-A3A41FE0E135}"/>
              </a:ext>
            </a:extLst>
          </p:cNvPr>
          <p:cNvSpPr/>
          <p:nvPr/>
        </p:nvSpPr>
        <p:spPr>
          <a:xfrm>
            <a:off x="6341218" y="5505356"/>
            <a:ext cx="354776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Confusion Matrix</a:t>
            </a:r>
            <a:endParaRPr lang="en-US" sz="1400" dirty="0">
              <a:latin typeface="Halant Medium Bold"/>
            </a:endParaRPr>
          </a:p>
        </p:txBody>
      </p:sp>
      <p:pic>
        <p:nvPicPr>
          <p:cNvPr id="3" name="Picture 2">
            <a:extLst>
              <a:ext uri="{FF2B5EF4-FFF2-40B4-BE49-F238E27FC236}">
                <a16:creationId xmlns:a16="http://schemas.microsoft.com/office/drawing/2014/main" id="{C136EC17-8406-4A84-B7CC-751F4BB31712}"/>
              </a:ext>
            </a:extLst>
          </p:cNvPr>
          <p:cNvPicPr>
            <a:picLocks noChangeAspect="1"/>
          </p:cNvPicPr>
          <p:nvPr/>
        </p:nvPicPr>
        <p:blipFill rotWithShape="1">
          <a:blip r:embed="rId4">
            <a:extLst>
              <a:ext uri="{28A0092B-C50C-407E-A947-70E740481C1C}">
                <a14:useLocalDpi xmlns:a14="http://schemas.microsoft.com/office/drawing/2010/main" val="0"/>
              </a:ext>
            </a:extLst>
          </a:blip>
          <a:srcRect t="18069"/>
          <a:stretch/>
        </p:blipFill>
        <p:spPr>
          <a:xfrm>
            <a:off x="12298474" y="3914865"/>
            <a:ext cx="5845841" cy="5800880"/>
          </a:xfrm>
          <a:prstGeom prst="rect">
            <a:avLst/>
          </a:prstGeom>
        </p:spPr>
      </p:pic>
      <p:sp>
        <p:nvSpPr>
          <p:cNvPr id="33" name="Rectangle 32">
            <a:extLst>
              <a:ext uri="{FF2B5EF4-FFF2-40B4-BE49-F238E27FC236}">
                <a16:creationId xmlns:a16="http://schemas.microsoft.com/office/drawing/2014/main" id="{57064C95-8DEE-4E7C-9916-83EC07E14FFA}"/>
              </a:ext>
            </a:extLst>
          </p:cNvPr>
          <p:cNvSpPr/>
          <p:nvPr/>
        </p:nvSpPr>
        <p:spPr>
          <a:xfrm>
            <a:off x="13639800" y="3314700"/>
            <a:ext cx="400141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Classification Report</a:t>
            </a:r>
            <a:endParaRPr lang="en-US" sz="1400" dirty="0">
              <a:latin typeface="Halant Medium Bold"/>
            </a:endParaRPr>
          </a:p>
        </p:txBody>
      </p:sp>
      <p:sp>
        <p:nvSpPr>
          <p:cNvPr id="31" name="Rectangle 30">
            <a:extLst>
              <a:ext uri="{FF2B5EF4-FFF2-40B4-BE49-F238E27FC236}">
                <a16:creationId xmlns:a16="http://schemas.microsoft.com/office/drawing/2014/main" id="{44567D9B-CF96-4682-9E5A-0C29F7CA02B5}"/>
              </a:ext>
            </a:extLst>
          </p:cNvPr>
          <p:cNvSpPr/>
          <p:nvPr/>
        </p:nvSpPr>
        <p:spPr>
          <a:xfrm>
            <a:off x="15116629" y="1513114"/>
            <a:ext cx="3191899" cy="1015663"/>
          </a:xfrm>
          <a:prstGeom prst="rect">
            <a:avLst/>
          </a:prstGeom>
        </p:spPr>
        <p:txBody>
          <a:bodyPr wrap="none">
            <a:spAutoFit/>
          </a:bodyPr>
          <a:lstStyle/>
          <a:p>
            <a:pPr>
              <a:lnSpc>
                <a:spcPts val="8800"/>
              </a:lnSpc>
              <a:spcBef>
                <a:spcPct val="0"/>
              </a:spcBef>
              <a:spcAft>
                <a:spcPct val="35000"/>
              </a:spcAft>
            </a:pPr>
            <a:r>
              <a:rPr lang="en-US" sz="2000" u="sng" dirty="0">
                <a:solidFill>
                  <a:schemeClr val="bg2">
                    <a:lumMod val="75000"/>
                  </a:schemeClr>
                </a:solidFill>
                <a:latin typeface="Halant Medium Bold"/>
              </a:rPr>
              <a:t>Train Models from scratch</a:t>
            </a:r>
          </a:p>
        </p:txBody>
      </p:sp>
      <p:sp>
        <p:nvSpPr>
          <p:cNvPr id="26" name="Rectangle: Rounded Corners 25">
            <a:extLst>
              <a:ext uri="{FF2B5EF4-FFF2-40B4-BE49-F238E27FC236}">
                <a16:creationId xmlns:a16="http://schemas.microsoft.com/office/drawing/2014/main" id="{48B0F055-ACFA-4A31-BCCD-9D86ED3DB282}"/>
              </a:ext>
            </a:extLst>
          </p:cNvPr>
          <p:cNvSpPr/>
          <p:nvPr/>
        </p:nvSpPr>
        <p:spPr>
          <a:xfrm>
            <a:off x="143675" y="8115300"/>
            <a:ext cx="4032809" cy="609600"/>
          </a:xfrm>
          <a:prstGeom prst="round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Best Model Results</a:t>
            </a:r>
          </a:p>
        </p:txBody>
      </p:sp>
      <p:sp>
        <p:nvSpPr>
          <p:cNvPr id="34" name="Rectangle: Rounded Corners 33">
            <a:extLst>
              <a:ext uri="{FF2B5EF4-FFF2-40B4-BE49-F238E27FC236}">
                <a16:creationId xmlns:a16="http://schemas.microsoft.com/office/drawing/2014/main" id="{AAD5DC82-C187-4D0B-8D92-324FB6177D14}"/>
              </a:ext>
            </a:extLst>
          </p:cNvPr>
          <p:cNvSpPr/>
          <p:nvPr/>
        </p:nvSpPr>
        <p:spPr>
          <a:xfrm>
            <a:off x="129821" y="7191230"/>
            <a:ext cx="4518379"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 on the Full Dataset</a:t>
            </a:r>
          </a:p>
        </p:txBody>
      </p:sp>
      <p:sp>
        <p:nvSpPr>
          <p:cNvPr id="35" name="Rectangle: Rounded Corners 34">
            <a:extLst>
              <a:ext uri="{FF2B5EF4-FFF2-40B4-BE49-F238E27FC236}">
                <a16:creationId xmlns:a16="http://schemas.microsoft.com/office/drawing/2014/main" id="{38986EC0-EAD1-41F2-A975-7946B8DC7B61}"/>
              </a:ext>
            </a:extLst>
          </p:cNvPr>
          <p:cNvSpPr/>
          <p:nvPr/>
        </p:nvSpPr>
        <p:spPr>
          <a:xfrm>
            <a:off x="158192" y="621030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a:t>
            </a:r>
          </a:p>
        </p:txBody>
      </p:sp>
      <p:sp>
        <p:nvSpPr>
          <p:cNvPr id="36" name="Rectangle: Rounded Corners 35">
            <a:extLst>
              <a:ext uri="{FF2B5EF4-FFF2-40B4-BE49-F238E27FC236}">
                <a16:creationId xmlns:a16="http://schemas.microsoft.com/office/drawing/2014/main" id="{AF7E0F2C-3E62-429D-B7A5-00B0AA66BE3A}"/>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a:t>
            </a:r>
          </a:p>
        </p:txBody>
      </p:sp>
    </p:spTree>
    <p:extLst>
      <p:ext uri="{BB962C8B-B14F-4D97-AF65-F5344CB8AC3E}">
        <p14:creationId xmlns:p14="http://schemas.microsoft.com/office/powerpoint/2010/main" val="11990875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
        <p:nvSpPr>
          <p:cNvPr id="31" name="Rectangle 30">
            <a:extLst>
              <a:ext uri="{FF2B5EF4-FFF2-40B4-BE49-F238E27FC236}">
                <a16:creationId xmlns:a16="http://schemas.microsoft.com/office/drawing/2014/main" id="{E461EACF-D557-4E23-A368-C3547C249190}"/>
              </a:ext>
            </a:extLst>
          </p:cNvPr>
          <p:cNvSpPr/>
          <p:nvPr/>
        </p:nvSpPr>
        <p:spPr>
          <a:xfrm>
            <a:off x="6800249" y="1606168"/>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Tree>
    <p:extLst>
      <p:ext uri="{BB962C8B-B14F-4D97-AF65-F5344CB8AC3E}">
        <p14:creationId xmlns:p14="http://schemas.microsoft.com/office/powerpoint/2010/main" val="31382039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Take a Sample  </a:t>
            </a:r>
          </a:p>
        </p:txBody>
      </p:sp>
      <p:sp>
        <p:nvSpPr>
          <p:cNvPr id="2" name="Rectangle 1">
            <a:extLst>
              <a:ext uri="{FF2B5EF4-FFF2-40B4-BE49-F238E27FC236}">
                <a16:creationId xmlns:a16="http://schemas.microsoft.com/office/drawing/2014/main" id="{FBF447B9-AFC8-6AF6-7E42-3C5B9B3C6A54}"/>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Tree>
    <p:extLst>
      <p:ext uri="{BB962C8B-B14F-4D97-AF65-F5344CB8AC3E}">
        <p14:creationId xmlns:p14="http://schemas.microsoft.com/office/powerpoint/2010/main" val="11548202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Take a Sample  </a:t>
            </a:r>
          </a:p>
        </p:txBody>
      </p:sp>
      <p:sp>
        <p:nvSpPr>
          <p:cNvPr id="31" name="Rectangle 30">
            <a:extLst>
              <a:ext uri="{FF2B5EF4-FFF2-40B4-BE49-F238E27FC236}">
                <a16:creationId xmlns:a16="http://schemas.microsoft.com/office/drawing/2014/main" id="{E0C83084-D360-4850-836C-F71EF45E6E7B}"/>
              </a:ext>
            </a:extLst>
          </p:cNvPr>
          <p:cNvSpPr/>
          <p:nvPr/>
        </p:nvSpPr>
        <p:spPr>
          <a:xfrm>
            <a:off x="5831931" y="3696667"/>
            <a:ext cx="8519219" cy="3497111"/>
          </a:xfrm>
          <a:prstGeom prst="rect">
            <a:avLst/>
          </a:prstGeom>
        </p:spPr>
        <p:txBody>
          <a:bodyPr wrap="square">
            <a:spAutoFit/>
          </a:bodyPr>
          <a:lstStyle/>
          <a:p>
            <a:pPr algn="just">
              <a:lnSpc>
                <a:spcPct val="150000"/>
              </a:lnSpc>
              <a:spcBef>
                <a:spcPct val="0"/>
              </a:spcBef>
              <a:spcAft>
                <a:spcPct val="35000"/>
              </a:spcAft>
            </a:pPr>
            <a:r>
              <a:rPr lang="en-US" sz="3000" dirty="0">
                <a:latin typeface="Halant Medium Bold"/>
              </a:rPr>
              <a:t>Sampling the data based on the number of minutes of each language to be 200 minutes, and then sampling based on the number of files to be 35,000 audio files evenly distributed across all languages.</a:t>
            </a:r>
          </a:p>
        </p:txBody>
      </p:sp>
      <p:cxnSp>
        <p:nvCxnSpPr>
          <p:cNvPr id="18" name="Straight Connector 17">
            <a:extLst>
              <a:ext uri="{FF2B5EF4-FFF2-40B4-BE49-F238E27FC236}">
                <a16:creationId xmlns:a16="http://schemas.microsoft.com/office/drawing/2014/main" id="{D553FB34-71F9-4329-9FC5-A91923BA2BCB}"/>
              </a:ext>
            </a:extLst>
          </p:cNvPr>
          <p:cNvCxnSpPr>
            <a:cxnSpLocks/>
          </p:cNvCxnSpPr>
          <p:nvPr/>
        </p:nvCxnSpPr>
        <p:spPr>
          <a:xfrm>
            <a:off x="5486400" y="3314700"/>
            <a:ext cx="0" cy="18288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6641A09-98FB-4318-E196-0826F13F688F}"/>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Tree>
    <p:extLst>
      <p:ext uri="{BB962C8B-B14F-4D97-AF65-F5344CB8AC3E}">
        <p14:creationId xmlns:p14="http://schemas.microsoft.com/office/powerpoint/2010/main" val="27390449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a:t>
            </a:r>
          </a:p>
        </p:txBody>
      </p:sp>
      <p:sp>
        <p:nvSpPr>
          <p:cNvPr id="25" name="Rectangle 24">
            <a:extLst>
              <a:ext uri="{FF2B5EF4-FFF2-40B4-BE49-F238E27FC236}">
                <a16:creationId xmlns:a16="http://schemas.microsoft.com/office/drawing/2014/main" id="{F35BF733-66B2-42A4-B657-735401A8A7BC}"/>
              </a:ext>
            </a:extLst>
          </p:cNvPr>
          <p:cNvSpPr/>
          <p:nvPr/>
        </p:nvSpPr>
        <p:spPr>
          <a:xfrm>
            <a:off x="5778816" y="3355756"/>
            <a:ext cx="9337813" cy="1054135"/>
          </a:xfrm>
          <a:prstGeom prst="rect">
            <a:avLst/>
          </a:prstGeom>
        </p:spPr>
        <p:txBody>
          <a:bodyPr wrap="none">
            <a:spAutoFit/>
          </a:bodyPr>
          <a:lstStyle/>
          <a:p>
            <a:pPr>
              <a:lnSpc>
                <a:spcPts val="8800"/>
              </a:lnSpc>
              <a:spcBef>
                <a:spcPct val="0"/>
              </a:spcBef>
              <a:spcAft>
                <a:spcPct val="35000"/>
              </a:spcAft>
            </a:pPr>
            <a:r>
              <a:rPr lang="en-US" sz="3000" dirty="0">
                <a:latin typeface="Halant Medium Bold"/>
              </a:rPr>
              <a:t>Generate the Mel spectrogram images from the audio</a:t>
            </a:r>
          </a:p>
        </p:txBody>
      </p:sp>
      <p:pic>
        <p:nvPicPr>
          <p:cNvPr id="30" name="Picture 29">
            <a:extLst>
              <a:ext uri="{FF2B5EF4-FFF2-40B4-BE49-F238E27FC236}">
                <a16:creationId xmlns:a16="http://schemas.microsoft.com/office/drawing/2014/main" id="{C02F0BFE-D2EC-4935-8E85-A01F325F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2" y="4593164"/>
            <a:ext cx="5756236" cy="3810000"/>
          </a:xfrm>
          <a:prstGeom prst="rect">
            <a:avLst/>
          </a:prstGeom>
        </p:spPr>
      </p:pic>
      <p:cxnSp>
        <p:nvCxnSpPr>
          <p:cNvPr id="32" name="Straight Connector 31">
            <a:extLst>
              <a:ext uri="{FF2B5EF4-FFF2-40B4-BE49-F238E27FC236}">
                <a16:creationId xmlns:a16="http://schemas.microsoft.com/office/drawing/2014/main" id="{B2A53B18-42F6-48B5-A6D9-4CC1C2347E97}"/>
              </a:ext>
            </a:extLst>
          </p:cNvPr>
          <p:cNvCxnSpPr>
            <a:cxnSpLocks/>
          </p:cNvCxnSpPr>
          <p:nvPr/>
        </p:nvCxnSpPr>
        <p:spPr>
          <a:xfrm>
            <a:off x="5486400" y="3314700"/>
            <a:ext cx="0" cy="2190382"/>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3A8FAC5-A2B7-9700-8E89-98D38999A8DD}"/>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Tree>
    <p:extLst>
      <p:ext uri="{BB962C8B-B14F-4D97-AF65-F5344CB8AC3E}">
        <p14:creationId xmlns:p14="http://schemas.microsoft.com/office/powerpoint/2010/main" val="14145657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4" name="Rectangle: Rounded Corners 23">
            <a:extLst>
              <a:ext uri="{FF2B5EF4-FFF2-40B4-BE49-F238E27FC236}">
                <a16:creationId xmlns:a16="http://schemas.microsoft.com/office/drawing/2014/main" id="{C6869555-0005-4364-B4DD-633EB59439B7}"/>
              </a:ext>
            </a:extLst>
          </p:cNvPr>
          <p:cNvSpPr/>
          <p:nvPr/>
        </p:nvSpPr>
        <p:spPr>
          <a:xfrm>
            <a:off x="143677" y="5229370"/>
            <a:ext cx="351029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Baseline model</a:t>
            </a:r>
          </a:p>
        </p:txBody>
      </p:sp>
      <p:cxnSp>
        <p:nvCxnSpPr>
          <p:cNvPr id="25" name="Straight Connector 24">
            <a:extLst>
              <a:ext uri="{FF2B5EF4-FFF2-40B4-BE49-F238E27FC236}">
                <a16:creationId xmlns:a16="http://schemas.microsoft.com/office/drawing/2014/main" id="{E58D0A3D-0BDA-4C2F-B078-F3A1F5A567EC}"/>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560E9EC-A494-5149-D72E-937939AD53FF}"/>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
        <p:nvSpPr>
          <p:cNvPr id="3" name="Rectangle 2">
            <a:extLst>
              <a:ext uri="{FF2B5EF4-FFF2-40B4-BE49-F238E27FC236}">
                <a16:creationId xmlns:a16="http://schemas.microsoft.com/office/drawing/2014/main" id="{06044D50-174F-9293-FDAA-4613A166D48A}"/>
              </a:ext>
            </a:extLst>
          </p:cNvPr>
          <p:cNvSpPr/>
          <p:nvPr/>
        </p:nvSpPr>
        <p:spPr>
          <a:xfrm>
            <a:off x="5715001" y="3332098"/>
            <a:ext cx="6014959" cy="2445285"/>
          </a:xfrm>
          <a:prstGeom prst="rect">
            <a:avLst/>
          </a:prstGeom>
        </p:spPr>
        <p:txBody>
          <a:bodyPr wrap="square">
            <a:spAutoFit/>
          </a:bodyPr>
          <a:lstStyle/>
          <a:p>
            <a:pPr algn="ctr">
              <a:lnSpc>
                <a:spcPct val="150000"/>
              </a:lnSpc>
              <a:spcBef>
                <a:spcPct val="0"/>
              </a:spcBef>
              <a:spcAft>
                <a:spcPct val="35000"/>
              </a:spcAft>
            </a:pPr>
            <a:r>
              <a:rPr lang="en-US" sz="3000" dirty="0">
                <a:latin typeface="Halant Medium Bold"/>
              </a:rPr>
              <a:t>Training</a:t>
            </a:r>
          </a:p>
          <a:p>
            <a:pPr marL="457200" indent="-457200">
              <a:spcBef>
                <a:spcPct val="0"/>
              </a:spcBef>
              <a:spcAft>
                <a:spcPct val="35000"/>
              </a:spcAft>
              <a:buFont typeface="Arial" panose="020B0604020202020204" pitchFamily="34" charset="0"/>
              <a:buChar char="•"/>
            </a:pPr>
            <a:r>
              <a:rPr lang="en-US" sz="2400" dirty="0">
                <a:latin typeface="Halant Medium Bold"/>
              </a:rPr>
              <a:t>VGG16 Classifier </a:t>
            </a:r>
          </a:p>
          <a:p>
            <a:pPr>
              <a:spcBef>
                <a:spcPct val="0"/>
              </a:spcBef>
              <a:spcAft>
                <a:spcPct val="35000"/>
              </a:spcAft>
            </a:pPr>
            <a:r>
              <a:rPr lang="en-US" sz="2000" dirty="0">
                <a:latin typeface="Halant Medium Bold"/>
              </a:rPr>
              <a:t>Unfreeze all layers and train the VGG16 model from scratch</a:t>
            </a:r>
            <a:r>
              <a:rPr lang="en-US" sz="2000" dirty="0">
                <a:latin typeface="Times New Roman" panose="02020603050405020304" pitchFamily="18" charset="0"/>
                <a:cs typeface="Times New Roman" panose="02020603050405020304" pitchFamily="18" charset="0"/>
              </a:rPr>
              <a:t>.</a:t>
            </a:r>
          </a:p>
          <a:p>
            <a:pPr>
              <a:spcBef>
                <a:spcPct val="0"/>
              </a:spcBef>
              <a:spcAft>
                <a:spcPct val="35000"/>
              </a:spcAft>
            </a:pPr>
            <a:endParaRPr lang="en-US" dirty="0">
              <a:latin typeface="Halant Medium Bold"/>
            </a:endParaRPr>
          </a:p>
        </p:txBody>
      </p:sp>
    </p:spTree>
    <p:extLst>
      <p:ext uri="{BB962C8B-B14F-4D97-AF65-F5344CB8AC3E}">
        <p14:creationId xmlns:p14="http://schemas.microsoft.com/office/powerpoint/2010/main" val="20527380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cxnSp>
        <p:nvCxnSpPr>
          <p:cNvPr id="26" name="Straight Connector 25">
            <a:extLst>
              <a:ext uri="{FF2B5EF4-FFF2-40B4-BE49-F238E27FC236}">
                <a16:creationId xmlns:a16="http://schemas.microsoft.com/office/drawing/2014/main" id="{3584D5E0-0761-4FC8-BF8D-8A1CC7784416}"/>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1D0DE59-0F33-1681-2EBD-150EEAB19441}"/>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
        <p:nvSpPr>
          <p:cNvPr id="8" name="TextBox 5">
            <a:extLst>
              <a:ext uri="{FF2B5EF4-FFF2-40B4-BE49-F238E27FC236}">
                <a16:creationId xmlns:a16="http://schemas.microsoft.com/office/drawing/2014/main" id="{96DB0F18-AD48-1E7F-7435-E7F09A305C96}"/>
              </a:ext>
            </a:extLst>
          </p:cNvPr>
          <p:cNvSpPr txBox="1"/>
          <p:nvPr/>
        </p:nvSpPr>
        <p:spPr>
          <a:xfrm>
            <a:off x="12779279" y="3477933"/>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Confusion Matrix</a:t>
            </a:r>
          </a:p>
        </p:txBody>
      </p:sp>
      <p:sp>
        <p:nvSpPr>
          <p:cNvPr id="27" name="Rectangle: Rounded Corners 26">
            <a:extLst>
              <a:ext uri="{FF2B5EF4-FFF2-40B4-BE49-F238E27FC236}">
                <a16:creationId xmlns:a16="http://schemas.microsoft.com/office/drawing/2014/main" id="{6EE031C7-30F5-4236-A128-071510F945C8}"/>
              </a:ext>
            </a:extLst>
          </p:cNvPr>
          <p:cNvSpPr/>
          <p:nvPr/>
        </p:nvSpPr>
        <p:spPr>
          <a:xfrm>
            <a:off x="143677" y="5229370"/>
            <a:ext cx="3510294" cy="609600"/>
          </a:xfrm>
          <a:prstGeom prst="round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Baseline model</a:t>
            </a:r>
          </a:p>
        </p:txBody>
      </p:sp>
      <p:sp>
        <p:nvSpPr>
          <p:cNvPr id="31" name="Rectangle 30">
            <a:extLst>
              <a:ext uri="{FF2B5EF4-FFF2-40B4-BE49-F238E27FC236}">
                <a16:creationId xmlns:a16="http://schemas.microsoft.com/office/drawing/2014/main" id="{97136A2B-F393-44B9-9A9C-050CB3D9AB1E}"/>
              </a:ext>
            </a:extLst>
          </p:cNvPr>
          <p:cNvSpPr/>
          <p:nvPr/>
        </p:nvSpPr>
        <p:spPr>
          <a:xfrm>
            <a:off x="5486400" y="3332098"/>
            <a:ext cx="6014959" cy="1728165"/>
          </a:xfrm>
          <a:prstGeom prst="rect">
            <a:avLst/>
          </a:prstGeom>
        </p:spPr>
        <p:txBody>
          <a:bodyPr wrap="square">
            <a:spAutoFit/>
          </a:bodyPr>
          <a:lstStyle/>
          <a:p>
            <a:pPr algn="ctr">
              <a:lnSpc>
                <a:spcPct val="150000"/>
              </a:lnSpc>
              <a:spcBef>
                <a:spcPct val="0"/>
              </a:spcBef>
              <a:spcAft>
                <a:spcPct val="35000"/>
              </a:spcAft>
            </a:pPr>
            <a:r>
              <a:rPr lang="en-US" sz="2400" dirty="0">
                <a:latin typeface="Halant Medium Bold"/>
              </a:rPr>
              <a:t>Training</a:t>
            </a:r>
          </a:p>
          <a:p>
            <a:pPr marL="457200" indent="-457200">
              <a:spcBef>
                <a:spcPct val="0"/>
              </a:spcBef>
              <a:spcAft>
                <a:spcPct val="35000"/>
              </a:spcAft>
              <a:buFont typeface="Arial" panose="020B0604020202020204" pitchFamily="34" charset="0"/>
              <a:buChar char="•"/>
            </a:pPr>
            <a:r>
              <a:rPr lang="en-US" dirty="0">
                <a:latin typeface="Halant Medium Bold"/>
              </a:rPr>
              <a:t>VGG16 Classifier </a:t>
            </a:r>
          </a:p>
          <a:p>
            <a:pPr>
              <a:spcBef>
                <a:spcPct val="0"/>
              </a:spcBef>
              <a:spcAft>
                <a:spcPct val="35000"/>
              </a:spcAft>
            </a:pPr>
            <a:r>
              <a:rPr lang="en-US" sz="1600" dirty="0">
                <a:latin typeface="Halant Medium Bold"/>
              </a:rPr>
              <a:t>Unfreeze all layers and train the VGG16 model from scratch</a:t>
            </a:r>
            <a:r>
              <a:rPr lang="en-US" sz="1600" dirty="0">
                <a:latin typeface="Times New Roman" panose="02020603050405020304" pitchFamily="18" charset="0"/>
                <a:cs typeface="Times New Roman" panose="02020603050405020304" pitchFamily="18" charset="0"/>
              </a:rPr>
              <a:t>.</a:t>
            </a:r>
          </a:p>
          <a:p>
            <a:pPr>
              <a:spcBef>
                <a:spcPct val="0"/>
              </a:spcBef>
              <a:spcAft>
                <a:spcPct val="35000"/>
              </a:spcAft>
            </a:pPr>
            <a:endParaRPr lang="en-US" sz="1400" dirty="0">
              <a:latin typeface="Halant Medium Bold"/>
            </a:endParaRPr>
          </a:p>
        </p:txBody>
      </p:sp>
      <p:pic>
        <p:nvPicPr>
          <p:cNvPr id="34" name="Picture 33">
            <a:extLst>
              <a:ext uri="{FF2B5EF4-FFF2-40B4-BE49-F238E27FC236}">
                <a16:creationId xmlns:a16="http://schemas.microsoft.com/office/drawing/2014/main" id="{53A913A3-8822-4CD5-9134-34DD359A2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431" y="3898629"/>
            <a:ext cx="6707258" cy="6197871"/>
          </a:xfrm>
          <a:prstGeom prst="rect">
            <a:avLst/>
          </a:prstGeom>
        </p:spPr>
      </p:pic>
      <p:cxnSp>
        <p:nvCxnSpPr>
          <p:cNvPr id="35" name="Straight Connector 34">
            <a:extLst>
              <a:ext uri="{FF2B5EF4-FFF2-40B4-BE49-F238E27FC236}">
                <a16:creationId xmlns:a16="http://schemas.microsoft.com/office/drawing/2014/main" id="{C9DC6C49-FFD0-4841-AFD8-800DD3761F6D}"/>
              </a:ext>
            </a:extLst>
          </p:cNvPr>
          <p:cNvCxnSpPr>
            <a:cxnSpLocks/>
          </p:cNvCxnSpPr>
          <p:nvPr/>
        </p:nvCxnSpPr>
        <p:spPr>
          <a:xfrm>
            <a:off x="11049000" y="3281435"/>
            <a:ext cx="0" cy="209066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4526D5-779F-456E-ACA5-3F97E21A49AE}"/>
              </a:ext>
            </a:extLst>
          </p:cNvPr>
          <p:cNvPicPr>
            <a:picLocks noChangeAspect="1"/>
          </p:cNvPicPr>
          <p:nvPr/>
        </p:nvPicPr>
        <p:blipFill rotWithShape="1">
          <a:blip r:embed="rId4">
            <a:extLst>
              <a:ext uri="{28A0092B-C50C-407E-A947-70E740481C1C}">
                <a14:useLocalDpi xmlns:a14="http://schemas.microsoft.com/office/drawing/2010/main" val="0"/>
              </a:ext>
            </a:extLst>
          </a:blip>
          <a:srcRect l="-216" t="12931" r="216"/>
          <a:stretch/>
        </p:blipFill>
        <p:spPr>
          <a:xfrm>
            <a:off x="5842325" y="5649932"/>
            <a:ext cx="4978075" cy="4436178"/>
          </a:xfrm>
          <a:prstGeom prst="rect">
            <a:avLst/>
          </a:prstGeom>
        </p:spPr>
      </p:pic>
      <p:sp>
        <p:nvSpPr>
          <p:cNvPr id="38" name="TextBox 5">
            <a:extLst>
              <a:ext uri="{FF2B5EF4-FFF2-40B4-BE49-F238E27FC236}">
                <a16:creationId xmlns:a16="http://schemas.microsoft.com/office/drawing/2014/main" id="{B256A4A8-1B58-4078-B6C3-4BE08E60171E}"/>
              </a:ext>
            </a:extLst>
          </p:cNvPr>
          <p:cNvSpPr txBox="1"/>
          <p:nvPr/>
        </p:nvSpPr>
        <p:spPr>
          <a:xfrm>
            <a:off x="6705598" y="5226738"/>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spTree>
    <p:extLst>
      <p:ext uri="{BB962C8B-B14F-4D97-AF65-F5344CB8AC3E}">
        <p14:creationId xmlns:p14="http://schemas.microsoft.com/office/powerpoint/2010/main" val="3972887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0"/>
            <a:ext cx="4295899" cy="1028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BEDD48F-FEB1-4BAC-8A26-55026ABF3FB4}"/>
              </a:ext>
            </a:extLst>
          </p:cNvPr>
          <p:cNvSpPr/>
          <p:nvPr/>
        </p:nvSpPr>
        <p:spPr>
          <a:xfrm>
            <a:off x="8854894" y="5829300"/>
            <a:ext cx="4432605" cy="1384995"/>
          </a:xfrm>
          <a:prstGeom prst="rect">
            <a:avLst/>
          </a:prstGeom>
        </p:spPr>
        <p:txBody>
          <a:bodyPr wrap="square">
            <a:spAutoFit/>
          </a:bodyPr>
          <a:lstStyle/>
          <a:p>
            <a:pPr algn="justLow"/>
            <a:r>
              <a:rPr lang="en-US" sz="2800" dirty="0">
                <a:latin typeface="Times New Roman" panose="02020603050405020304" pitchFamily="18" charset="0"/>
                <a:cs typeface="Times New Roman" panose="02020603050405020304" pitchFamily="18" charset="0"/>
              </a:rPr>
              <a:t>Nearly </a:t>
            </a:r>
            <a:r>
              <a:rPr lang="en-US" sz="2800" b="1" dirty="0">
                <a:latin typeface="Times New Roman" panose="02020603050405020304" pitchFamily="18" charset="0"/>
                <a:cs typeface="Times New Roman" panose="02020603050405020304" pitchFamily="18" charset="0"/>
              </a:rPr>
              <a:t>eight billion</a:t>
            </a:r>
            <a:r>
              <a:rPr lang="en-US" sz="2800" dirty="0">
                <a:latin typeface="Times New Roman" panose="02020603050405020304" pitchFamily="18" charset="0"/>
                <a:cs typeface="Times New Roman" panose="02020603050405020304" pitchFamily="18" charset="0"/>
              </a:rPr>
              <a:t> people worldwide are speaking </a:t>
            </a:r>
            <a:r>
              <a:rPr lang="en-US" sz="2800" b="1" dirty="0">
                <a:latin typeface="Times New Roman" panose="02020603050405020304" pitchFamily="18" charset="0"/>
                <a:cs typeface="Times New Roman" panose="02020603050405020304" pitchFamily="18" charset="0"/>
              </a:rPr>
              <a:t>7,000 languages</a:t>
            </a:r>
            <a:r>
              <a:rPr lang="en-US" sz="2800" dirty="0">
                <a:latin typeface="Times New Roman" panose="02020603050405020304" pitchFamily="18" charset="0"/>
                <a:cs typeface="Times New Roman" panose="02020603050405020304" pitchFamily="18" charset="0"/>
              </a:rPr>
              <a:t>.</a:t>
            </a:r>
            <a:endParaRPr lang="en-US" sz="2800" dirty="0"/>
          </a:p>
        </p:txBody>
      </p:sp>
      <p:pic>
        <p:nvPicPr>
          <p:cNvPr id="9" name="Picture 8">
            <a:extLst>
              <a:ext uri="{FF2B5EF4-FFF2-40B4-BE49-F238E27FC236}">
                <a16:creationId xmlns:a16="http://schemas.microsoft.com/office/drawing/2014/main" id="{CF964D92-E474-4ACE-BD63-AE872C8CE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57" y="2692182"/>
            <a:ext cx="2286000" cy="2286000"/>
          </a:xfrm>
          <a:prstGeom prst="rect">
            <a:avLst/>
          </a:prstGeom>
        </p:spPr>
      </p:pic>
      <p:sp>
        <p:nvSpPr>
          <p:cNvPr id="17" name="Freeform: Shape 16">
            <a:extLst>
              <a:ext uri="{FF2B5EF4-FFF2-40B4-BE49-F238E27FC236}">
                <a16:creationId xmlns:a16="http://schemas.microsoft.com/office/drawing/2014/main" id="{103D31F1-3013-47AF-9F0F-0BD93BE843FE}"/>
              </a:ext>
            </a:extLst>
          </p:cNvPr>
          <p:cNvSpPr/>
          <p:nvPr/>
        </p:nvSpPr>
        <p:spPr>
          <a:xfrm>
            <a:off x="560670" y="4991100"/>
            <a:ext cx="4163730"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Problem Statement</a:t>
            </a:r>
            <a:r>
              <a:rPr lang="ar-EG" sz="6000" dirty="0">
                <a:solidFill>
                  <a:schemeClr val="bg1"/>
                </a:solidFill>
                <a:latin typeface="Halant Medium Bold"/>
              </a:rPr>
              <a:t> </a:t>
            </a:r>
            <a:endParaRPr lang="en-US" sz="6000" dirty="0">
              <a:solidFill>
                <a:schemeClr val="bg1"/>
              </a:solidFill>
              <a:latin typeface="Halant Medium Bold"/>
            </a:endParaRPr>
          </a:p>
        </p:txBody>
      </p:sp>
      <p:pic>
        <p:nvPicPr>
          <p:cNvPr id="19" name="Picture 18">
            <a:extLst>
              <a:ext uri="{FF2B5EF4-FFF2-40B4-BE49-F238E27FC236}">
                <a16:creationId xmlns:a16="http://schemas.microsoft.com/office/drawing/2014/main" id="{0D0621FC-39DA-4504-8E70-76010204C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1934275"/>
            <a:ext cx="3603230" cy="3603230"/>
          </a:xfrm>
          <a:prstGeom prst="rect">
            <a:avLst/>
          </a:prstGeom>
        </p:spPr>
      </p:pic>
    </p:spTree>
    <p:extLst>
      <p:ext uri="{BB962C8B-B14F-4D97-AF65-F5344CB8AC3E}">
        <p14:creationId xmlns:p14="http://schemas.microsoft.com/office/powerpoint/2010/main" val="1771641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2" name="Rectangle 21">
            <a:extLst>
              <a:ext uri="{FF2B5EF4-FFF2-40B4-BE49-F238E27FC236}">
                <a16:creationId xmlns:a16="http://schemas.microsoft.com/office/drawing/2014/main" id="{CAE51167-13F1-4DC2-A8FD-C9CD67E46FEF}"/>
              </a:ext>
            </a:extLst>
          </p:cNvPr>
          <p:cNvSpPr/>
          <p:nvPr/>
        </p:nvSpPr>
        <p:spPr>
          <a:xfrm>
            <a:off x="5867401" y="3278489"/>
            <a:ext cx="6435613" cy="1331134"/>
          </a:xfrm>
          <a:prstGeom prst="rect">
            <a:avLst/>
          </a:prstGeom>
        </p:spPr>
        <p:txBody>
          <a:bodyPr wrap="square">
            <a:spAutoFit/>
          </a:bodyPr>
          <a:lstStyle/>
          <a:p>
            <a:pPr algn="just">
              <a:lnSpc>
                <a:spcPct val="150000"/>
              </a:lnSpc>
              <a:spcBef>
                <a:spcPct val="0"/>
              </a:spcBef>
              <a:spcAft>
                <a:spcPct val="35000"/>
              </a:spcAft>
            </a:pPr>
            <a:r>
              <a:rPr lang="en-US" sz="2800" b="1" dirty="0">
                <a:latin typeface="Halant Medium Bold"/>
              </a:rPr>
              <a:t>After that trained VGG16 on 35000 Audio files, and then the whole data.</a:t>
            </a:r>
            <a:endParaRPr lang="en-US" sz="1600" b="1" dirty="0">
              <a:latin typeface="Halant Medium Bold"/>
            </a:endParaRPr>
          </a:p>
        </p:txBody>
      </p:sp>
      <p:cxnSp>
        <p:nvCxnSpPr>
          <p:cNvPr id="26" name="Straight Connector 25">
            <a:extLst>
              <a:ext uri="{FF2B5EF4-FFF2-40B4-BE49-F238E27FC236}">
                <a16:creationId xmlns:a16="http://schemas.microsoft.com/office/drawing/2014/main" id="{2F31F51D-7546-4D10-8497-BACE6A208217}"/>
              </a:ext>
            </a:extLst>
          </p:cNvPr>
          <p:cNvCxnSpPr>
            <a:cxnSpLocks/>
          </p:cNvCxnSpPr>
          <p:nvPr/>
        </p:nvCxnSpPr>
        <p:spPr>
          <a:xfrm>
            <a:off x="5486400" y="3314700"/>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97B952-BEA8-F8E0-1139-15D188C89DA5}"/>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
        <p:nvSpPr>
          <p:cNvPr id="27" name="Rectangle: Rounded Corners 26">
            <a:extLst>
              <a:ext uri="{FF2B5EF4-FFF2-40B4-BE49-F238E27FC236}">
                <a16:creationId xmlns:a16="http://schemas.microsoft.com/office/drawing/2014/main" id="{C8B50E82-8DFE-4755-81DE-B558E49AA132}"/>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a:t>
            </a:r>
          </a:p>
        </p:txBody>
      </p:sp>
      <p:sp>
        <p:nvSpPr>
          <p:cNvPr id="28" name="Rectangle: Rounded Corners 27">
            <a:extLst>
              <a:ext uri="{FF2B5EF4-FFF2-40B4-BE49-F238E27FC236}">
                <a16:creationId xmlns:a16="http://schemas.microsoft.com/office/drawing/2014/main" id="{8C452928-5488-4053-916A-CBA0333EAC5E}"/>
              </a:ext>
            </a:extLst>
          </p:cNvPr>
          <p:cNvSpPr/>
          <p:nvPr/>
        </p:nvSpPr>
        <p:spPr>
          <a:xfrm>
            <a:off x="143676" y="6186705"/>
            <a:ext cx="3510294" cy="609600"/>
          </a:xfrm>
          <a:prstGeom prst="round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Training Model</a:t>
            </a:r>
          </a:p>
        </p:txBody>
      </p:sp>
      <p:pic>
        <p:nvPicPr>
          <p:cNvPr id="30" name="Picture 29">
            <a:extLst>
              <a:ext uri="{FF2B5EF4-FFF2-40B4-BE49-F238E27FC236}">
                <a16:creationId xmlns:a16="http://schemas.microsoft.com/office/drawing/2014/main" id="{E72DA7C3-87EA-4F6F-81C1-800449C90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2" y="4881635"/>
            <a:ext cx="6362072" cy="5344140"/>
          </a:xfrm>
          <a:prstGeom prst="rect">
            <a:avLst/>
          </a:prstGeom>
        </p:spPr>
      </p:pic>
    </p:spTree>
    <p:extLst>
      <p:ext uri="{BB962C8B-B14F-4D97-AF65-F5344CB8AC3E}">
        <p14:creationId xmlns:p14="http://schemas.microsoft.com/office/powerpoint/2010/main" val="3940867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7" name="Rectangle: Rounded Corners 26">
            <a:extLst>
              <a:ext uri="{FF2B5EF4-FFF2-40B4-BE49-F238E27FC236}">
                <a16:creationId xmlns:a16="http://schemas.microsoft.com/office/drawing/2014/main" id="{BA4EDFFA-D988-4140-8463-18F800509DDA}"/>
              </a:ext>
            </a:extLst>
          </p:cNvPr>
          <p:cNvSpPr/>
          <p:nvPr/>
        </p:nvSpPr>
        <p:spPr>
          <a:xfrm>
            <a:off x="136749" y="7200900"/>
            <a:ext cx="496172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649CD69-7A6A-5837-7D31-EAD6B8BADF10}"/>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sp>
        <p:nvSpPr>
          <p:cNvPr id="6" name="Rectangle 5">
            <a:extLst>
              <a:ext uri="{FF2B5EF4-FFF2-40B4-BE49-F238E27FC236}">
                <a16:creationId xmlns:a16="http://schemas.microsoft.com/office/drawing/2014/main" id="{AC7BA19A-AA70-0CEF-2574-53B3340F9B45}"/>
              </a:ext>
            </a:extLst>
          </p:cNvPr>
          <p:cNvSpPr/>
          <p:nvPr/>
        </p:nvSpPr>
        <p:spPr>
          <a:xfrm>
            <a:off x="15278650" y="6172536"/>
            <a:ext cx="2723823" cy="430887"/>
          </a:xfrm>
          <a:prstGeom prst="rect">
            <a:avLst/>
          </a:prstGeom>
        </p:spPr>
        <p:txBody>
          <a:bodyPr wrap="none">
            <a:spAutoFit/>
          </a:bodyPr>
          <a:lstStyle/>
          <a:p>
            <a:pPr algn="ctr">
              <a:lnSpc>
                <a:spcPct val="150000"/>
              </a:lnSpc>
              <a:spcBef>
                <a:spcPct val="0"/>
              </a:spcBef>
              <a:spcAft>
                <a:spcPct val="35000"/>
              </a:spcAft>
            </a:pPr>
            <a:r>
              <a:rPr lang="en-US" sz="1600" dirty="0">
                <a:latin typeface="Halant Medium Bold"/>
              </a:rPr>
              <a:t>VGG16 Classification Report</a:t>
            </a:r>
            <a:endParaRPr lang="en-US" sz="1050" dirty="0">
              <a:latin typeface="Halant Medium Bold"/>
            </a:endParaRPr>
          </a:p>
        </p:txBody>
      </p:sp>
      <p:cxnSp>
        <p:nvCxnSpPr>
          <p:cNvPr id="7" name="Straight Connector 6">
            <a:extLst>
              <a:ext uri="{FF2B5EF4-FFF2-40B4-BE49-F238E27FC236}">
                <a16:creationId xmlns:a16="http://schemas.microsoft.com/office/drawing/2014/main" id="{A3E459AA-7117-D140-925C-3AFA4EA9DE36}"/>
              </a:ext>
            </a:extLst>
          </p:cNvPr>
          <p:cNvCxnSpPr>
            <a:cxnSpLocks/>
          </p:cNvCxnSpPr>
          <p:nvPr/>
        </p:nvCxnSpPr>
        <p:spPr>
          <a:xfrm>
            <a:off x="5486400" y="3314700"/>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92E66A4-AD7A-1C5F-1F6F-A8474F87CBBA}"/>
              </a:ext>
            </a:extLst>
          </p:cNvPr>
          <p:cNvSpPr/>
          <p:nvPr/>
        </p:nvSpPr>
        <p:spPr>
          <a:xfrm>
            <a:off x="7957459" y="2835391"/>
            <a:ext cx="354776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Confusion Matrix</a:t>
            </a:r>
            <a:endParaRPr lang="en-US" sz="1400" dirty="0">
              <a:latin typeface="Halant Medium Bold"/>
            </a:endParaRPr>
          </a:p>
        </p:txBody>
      </p:sp>
      <p:pic>
        <p:nvPicPr>
          <p:cNvPr id="5126" name="Picture 6">
            <a:extLst>
              <a:ext uri="{FF2B5EF4-FFF2-40B4-BE49-F238E27FC236}">
                <a16:creationId xmlns:a16="http://schemas.microsoft.com/office/drawing/2014/main" id="{9AD76A57-7C45-F02C-9AE5-FB6903C2D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53415"/>
            <a:ext cx="7643056" cy="65960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426DF6B-5369-4E4E-80D5-FFA38F91C9E7}"/>
              </a:ext>
            </a:extLst>
          </p:cNvPr>
          <p:cNvPicPr>
            <a:picLocks noChangeAspect="1"/>
          </p:cNvPicPr>
          <p:nvPr/>
        </p:nvPicPr>
        <p:blipFill>
          <a:blip r:embed="rId4"/>
          <a:stretch>
            <a:fillRect/>
          </a:stretch>
        </p:blipFill>
        <p:spPr>
          <a:xfrm>
            <a:off x="14082713" y="6548005"/>
            <a:ext cx="4061611" cy="3531177"/>
          </a:xfrm>
          <a:prstGeom prst="rect">
            <a:avLst/>
          </a:prstGeom>
        </p:spPr>
      </p:pic>
      <p:sp>
        <p:nvSpPr>
          <p:cNvPr id="28" name="Rectangle: Rounded Corners 27">
            <a:extLst>
              <a:ext uri="{FF2B5EF4-FFF2-40B4-BE49-F238E27FC236}">
                <a16:creationId xmlns:a16="http://schemas.microsoft.com/office/drawing/2014/main" id="{3A7B17D9-33CC-49CB-ADAF-4D50B5292AC6}"/>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a:t>
            </a:r>
          </a:p>
        </p:txBody>
      </p:sp>
      <p:sp>
        <p:nvSpPr>
          <p:cNvPr id="30" name="Rectangle: Rounded Corners 29">
            <a:extLst>
              <a:ext uri="{FF2B5EF4-FFF2-40B4-BE49-F238E27FC236}">
                <a16:creationId xmlns:a16="http://schemas.microsoft.com/office/drawing/2014/main" id="{3E232E42-7E07-443A-923F-D4129E31F2D9}"/>
              </a:ext>
            </a:extLst>
          </p:cNvPr>
          <p:cNvSpPr/>
          <p:nvPr/>
        </p:nvSpPr>
        <p:spPr>
          <a:xfrm>
            <a:off x="143676" y="6186705"/>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 Model</a:t>
            </a:r>
          </a:p>
        </p:txBody>
      </p:sp>
    </p:spTree>
    <p:extLst>
      <p:ext uri="{BB962C8B-B14F-4D97-AF65-F5344CB8AC3E}">
        <p14:creationId xmlns:p14="http://schemas.microsoft.com/office/powerpoint/2010/main" val="363824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BF96EB5A-FC60-41E6-8548-31AB3A64B819}"/>
              </a:ext>
            </a:extLst>
          </p:cNvPr>
          <p:cNvSpPr/>
          <p:nvPr/>
        </p:nvSpPr>
        <p:spPr>
          <a:xfrm>
            <a:off x="8382000" y="745293"/>
            <a:ext cx="1042177" cy="418368"/>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Images</a:t>
            </a:r>
          </a:p>
        </p:txBody>
      </p:sp>
      <p:sp>
        <p:nvSpPr>
          <p:cNvPr id="42" name="Rectangle: Rounded Corners 41">
            <a:extLst>
              <a:ext uri="{FF2B5EF4-FFF2-40B4-BE49-F238E27FC236}">
                <a16:creationId xmlns:a16="http://schemas.microsoft.com/office/drawing/2014/main" id="{3805CBFB-F91F-4A98-8041-966E7DD49F59}"/>
              </a:ext>
            </a:extLst>
          </p:cNvPr>
          <p:cNvSpPr/>
          <p:nvPr/>
        </p:nvSpPr>
        <p:spPr>
          <a:xfrm>
            <a:off x="10263800" y="745293"/>
            <a:ext cx="2286000" cy="418368"/>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Mel Spectrogram</a:t>
            </a:r>
          </a:p>
        </p:txBody>
      </p:sp>
      <p:cxnSp>
        <p:nvCxnSpPr>
          <p:cNvPr id="29" name="Straight Arrow Connector 28">
            <a:extLst>
              <a:ext uri="{FF2B5EF4-FFF2-40B4-BE49-F238E27FC236}">
                <a16:creationId xmlns:a16="http://schemas.microsoft.com/office/drawing/2014/main" id="{5A592232-F570-40BE-BB5D-6BF48532B6D8}"/>
              </a:ext>
            </a:extLst>
          </p:cNvPr>
          <p:cNvCxnSpPr>
            <a:cxnSpLocks/>
          </p:cNvCxnSpPr>
          <p:nvPr/>
        </p:nvCxnSpPr>
        <p:spPr>
          <a:xfrm>
            <a:off x="9424177" y="971918"/>
            <a:ext cx="8396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51" name="Rectangle: Rounded Corners 50">
            <a:extLst>
              <a:ext uri="{FF2B5EF4-FFF2-40B4-BE49-F238E27FC236}">
                <a16:creationId xmlns:a16="http://schemas.microsoft.com/office/drawing/2014/main" id="{17C46160-89DF-4CE3-8889-A31582C89E28}"/>
              </a:ext>
            </a:extLst>
          </p:cNvPr>
          <p:cNvSpPr/>
          <p:nvPr/>
        </p:nvSpPr>
        <p:spPr>
          <a:xfrm>
            <a:off x="13423651" y="762735"/>
            <a:ext cx="1854999" cy="418365"/>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models</a:t>
            </a:r>
          </a:p>
        </p:txBody>
      </p:sp>
      <p:cxnSp>
        <p:nvCxnSpPr>
          <p:cNvPr id="13" name="Straight Arrow Connector 12">
            <a:extLst>
              <a:ext uri="{FF2B5EF4-FFF2-40B4-BE49-F238E27FC236}">
                <a16:creationId xmlns:a16="http://schemas.microsoft.com/office/drawing/2014/main" id="{97C8E295-C222-461A-9C06-11CB716D79E9}"/>
              </a:ext>
            </a:extLst>
          </p:cNvPr>
          <p:cNvCxnSpPr>
            <a:cxnSpLocks/>
          </p:cNvCxnSpPr>
          <p:nvPr/>
        </p:nvCxnSpPr>
        <p:spPr>
          <a:xfrm>
            <a:off x="12549800" y="971918"/>
            <a:ext cx="87385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DCD249F-336E-4A0B-A5BC-2A4D1CF482FA}"/>
              </a:ext>
            </a:extLst>
          </p:cNvPr>
          <p:cNvSpPr/>
          <p:nvPr/>
        </p:nvSpPr>
        <p:spPr>
          <a:xfrm>
            <a:off x="7193857" y="1485900"/>
            <a:ext cx="4687502" cy="1054135"/>
          </a:xfrm>
          <a:prstGeom prst="rect">
            <a:avLst/>
          </a:prstGeom>
        </p:spPr>
        <p:txBody>
          <a:bodyPr wrap="none">
            <a:spAutoFit/>
          </a:bodyPr>
          <a:lstStyle/>
          <a:p>
            <a:pPr>
              <a:lnSpc>
                <a:spcPts val="8800"/>
              </a:lnSpc>
              <a:spcBef>
                <a:spcPct val="0"/>
              </a:spcBef>
              <a:spcAft>
                <a:spcPct val="35000"/>
              </a:spcAft>
            </a:pPr>
            <a:r>
              <a:rPr lang="en-US" sz="3000" u="sng" dirty="0">
                <a:latin typeface="Halant Medium Bold"/>
              </a:rPr>
              <a:t>Train Models from scratch</a:t>
            </a:r>
          </a:p>
        </p:txBody>
      </p:sp>
      <p:sp>
        <p:nvSpPr>
          <p:cNvPr id="17" name="Rectangle: Rounded Corners 16">
            <a:extLst>
              <a:ext uri="{FF2B5EF4-FFF2-40B4-BE49-F238E27FC236}">
                <a16:creationId xmlns:a16="http://schemas.microsoft.com/office/drawing/2014/main" id="{63B177D3-5D9F-4E3E-BD5E-789BCDA93EF0}"/>
              </a:ext>
            </a:extLst>
          </p:cNvPr>
          <p:cNvSpPr/>
          <p:nvPr/>
        </p:nvSpPr>
        <p:spPr>
          <a:xfrm>
            <a:off x="143676" y="3314700"/>
            <a:ext cx="2857152"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3" name="Rectangle: Rounded Corners 22">
            <a:extLst>
              <a:ext uri="{FF2B5EF4-FFF2-40B4-BE49-F238E27FC236}">
                <a16:creationId xmlns:a16="http://schemas.microsoft.com/office/drawing/2014/main" id="{A9419AA9-D5F9-4304-8D83-343332CD740A}"/>
              </a:ext>
            </a:extLst>
          </p:cNvPr>
          <p:cNvSpPr/>
          <p:nvPr/>
        </p:nvSpPr>
        <p:spPr>
          <a:xfrm>
            <a:off x="143676" y="4272035"/>
            <a:ext cx="3510294" cy="609600"/>
          </a:xfrm>
          <a:prstGeom prst="round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a:t>
            </a:r>
          </a:p>
        </p:txBody>
      </p:sp>
      <p:sp>
        <p:nvSpPr>
          <p:cNvPr id="27" name="Rectangle: Rounded Corners 26">
            <a:extLst>
              <a:ext uri="{FF2B5EF4-FFF2-40B4-BE49-F238E27FC236}">
                <a16:creationId xmlns:a16="http://schemas.microsoft.com/office/drawing/2014/main" id="{BA4EDFFA-D988-4140-8463-18F800509DDA}"/>
              </a:ext>
            </a:extLst>
          </p:cNvPr>
          <p:cNvSpPr/>
          <p:nvPr/>
        </p:nvSpPr>
        <p:spPr>
          <a:xfrm>
            <a:off x="143676" y="7124700"/>
            <a:ext cx="496172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 on the Full Dataset</a:t>
            </a:r>
          </a:p>
        </p:txBody>
      </p:sp>
      <p:sp>
        <p:nvSpPr>
          <p:cNvPr id="28" name="Rectangle: Rounded Corners 27">
            <a:extLst>
              <a:ext uri="{FF2B5EF4-FFF2-40B4-BE49-F238E27FC236}">
                <a16:creationId xmlns:a16="http://schemas.microsoft.com/office/drawing/2014/main" id="{E5F272FB-39AE-416A-8B79-644241C4EBE4}"/>
              </a:ext>
            </a:extLst>
          </p:cNvPr>
          <p:cNvSpPr/>
          <p:nvPr/>
        </p:nvSpPr>
        <p:spPr>
          <a:xfrm>
            <a:off x="143675" y="8036301"/>
            <a:ext cx="4032809" cy="609600"/>
          </a:xfrm>
          <a:prstGeom prst="roundRect">
            <a:avLst/>
          </a:prstGeom>
          <a:solidFill>
            <a:schemeClr val="accent1">
              <a:lumMod val="20000"/>
              <a:lumOff val="80000"/>
            </a:schemeClr>
          </a:solidFill>
          <a:ln>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Best Model Results</a:t>
            </a:r>
          </a:p>
        </p:txBody>
      </p:sp>
      <p:cxnSp>
        <p:nvCxnSpPr>
          <p:cNvPr id="32" name="Straight Connector 31">
            <a:extLst>
              <a:ext uri="{FF2B5EF4-FFF2-40B4-BE49-F238E27FC236}">
                <a16:creationId xmlns:a16="http://schemas.microsoft.com/office/drawing/2014/main" id="{727017FF-2C77-4196-9B04-4ADFE4B5EF5A}"/>
              </a:ext>
            </a:extLst>
          </p:cNvPr>
          <p:cNvCxnSpPr>
            <a:cxnSpLocks/>
          </p:cNvCxnSpPr>
          <p:nvPr/>
        </p:nvCxnSpPr>
        <p:spPr>
          <a:xfrm>
            <a:off x="5486400" y="3314700"/>
            <a:ext cx="0" cy="4572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CC7B1F1-ADF7-4273-9190-A3A41FE0E135}"/>
              </a:ext>
            </a:extLst>
          </p:cNvPr>
          <p:cNvSpPr/>
          <p:nvPr/>
        </p:nvSpPr>
        <p:spPr>
          <a:xfrm>
            <a:off x="6341218" y="5505356"/>
            <a:ext cx="354776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Confusion Matrix</a:t>
            </a:r>
            <a:endParaRPr lang="en-US" sz="1400" dirty="0">
              <a:latin typeface="Halant Medium Bold"/>
            </a:endParaRPr>
          </a:p>
        </p:txBody>
      </p:sp>
      <p:sp>
        <p:nvSpPr>
          <p:cNvPr id="33" name="Rectangle 32">
            <a:extLst>
              <a:ext uri="{FF2B5EF4-FFF2-40B4-BE49-F238E27FC236}">
                <a16:creationId xmlns:a16="http://schemas.microsoft.com/office/drawing/2014/main" id="{57064C95-8DEE-4E7C-9916-83EC07E14FFA}"/>
              </a:ext>
            </a:extLst>
          </p:cNvPr>
          <p:cNvSpPr/>
          <p:nvPr/>
        </p:nvSpPr>
        <p:spPr>
          <a:xfrm>
            <a:off x="13639800" y="3314700"/>
            <a:ext cx="4001416"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VGG16 Classification Report</a:t>
            </a:r>
            <a:endParaRPr lang="en-US" sz="1400" dirty="0">
              <a:latin typeface="Halant Medium Bold"/>
            </a:endParaRPr>
          </a:p>
        </p:txBody>
      </p:sp>
      <p:sp>
        <p:nvSpPr>
          <p:cNvPr id="2" name="Rectangle 1">
            <a:extLst>
              <a:ext uri="{FF2B5EF4-FFF2-40B4-BE49-F238E27FC236}">
                <a16:creationId xmlns:a16="http://schemas.microsoft.com/office/drawing/2014/main" id="{EA1ED391-2103-7D62-80F4-5104CD315B8F}"/>
              </a:ext>
            </a:extLst>
          </p:cNvPr>
          <p:cNvSpPr/>
          <p:nvPr/>
        </p:nvSpPr>
        <p:spPr>
          <a:xfrm>
            <a:off x="16009812" y="1714500"/>
            <a:ext cx="2278188" cy="815608"/>
          </a:xfrm>
          <a:prstGeom prst="rect">
            <a:avLst/>
          </a:prstGeom>
        </p:spPr>
        <p:txBody>
          <a:bodyPr wrap="none">
            <a:spAutoFit/>
          </a:bodyPr>
          <a:lstStyle/>
          <a:p>
            <a:pPr algn="ctr">
              <a:spcBef>
                <a:spcPct val="0"/>
              </a:spcBef>
              <a:spcAft>
                <a:spcPct val="35000"/>
              </a:spcAft>
            </a:pPr>
            <a:r>
              <a:rPr lang="en-US" sz="2000" u="sng" dirty="0">
                <a:solidFill>
                  <a:schemeClr val="bg2">
                    <a:lumMod val="75000"/>
                  </a:schemeClr>
                </a:solidFill>
                <a:latin typeface="Halant Medium Bold"/>
              </a:rPr>
              <a:t>Pretrained Models</a:t>
            </a:r>
          </a:p>
          <a:p>
            <a:pPr algn="ctr">
              <a:spcBef>
                <a:spcPct val="0"/>
              </a:spcBef>
              <a:spcAft>
                <a:spcPct val="35000"/>
              </a:spcAft>
            </a:pPr>
            <a:r>
              <a:rPr lang="en-US" sz="2000" u="sng" dirty="0">
                <a:solidFill>
                  <a:schemeClr val="bg2">
                    <a:lumMod val="75000"/>
                  </a:schemeClr>
                </a:solidFill>
                <a:latin typeface="Halant Medium Bold"/>
              </a:rPr>
              <a:t>Accuracy: 88%</a:t>
            </a:r>
          </a:p>
        </p:txBody>
      </p:sp>
      <p:pic>
        <p:nvPicPr>
          <p:cNvPr id="7170" name="Picture 2">
            <a:extLst>
              <a:ext uri="{FF2B5EF4-FFF2-40B4-BE49-F238E27FC236}">
                <a16:creationId xmlns:a16="http://schemas.microsoft.com/office/drawing/2014/main" id="{1D8E35AC-159E-3B30-0C5D-F1406F176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546" y="6084132"/>
            <a:ext cx="48672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73EA7C0-9842-4324-B2EB-859E2CC045B2}"/>
              </a:ext>
            </a:extLst>
          </p:cNvPr>
          <p:cNvPicPr>
            <a:picLocks noChangeAspect="1"/>
          </p:cNvPicPr>
          <p:nvPr/>
        </p:nvPicPr>
        <p:blipFill>
          <a:blip r:embed="rId4"/>
          <a:stretch>
            <a:fillRect/>
          </a:stretch>
        </p:blipFill>
        <p:spPr>
          <a:xfrm>
            <a:off x="11054245" y="3914865"/>
            <a:ext cx="7110207" cy="6181636"/>
          </a:xfrm>
          <a:prstGeom prst="rect">
            <a:avLst/>
          </a:prstGeom>
        </p:spPr>
      </p:pic>
      <p:sp>
        <p:nvSpPr>
          <p:cNvPr id="26" name="Rectangle: Rounded Corners 25">
            <a:extLst>
              <a:ext uri="{FF2B5EF4-FFF2-40B4-BE49-F238E27FC236}">
                <a16:creationId xmlns:a16="http://schemas.microsoft.com/office/drawing/2014/main" id="{E0A8DBEC-77BD-4779-B00E-37EBC054058E}"/>
              </a:ext>
            </a:extLst>
          </p:cNvPr>
          <p:cNvSpPr/>
          <p:nvPr/>
        </p:nvSpPr>
        <p:spPr>
          <a:xfrm>
            <a:off x="143677" y="5229370"/>
            <a:ext cx="351029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a:t>
            </a:r>
          </a:p>
        </p:txBody>
      </p:sp>
      <p:sp>
        <p:nvSpPr>
          <p:cNvPr id="31" name="Rectangle: Rounded Corners 30">
            <a:extLst>
              <a:ext uri="{FF2B5EF4-FFF2-40B4-BE49-F238E27FC236}">
                <a16:creationId xmlns:a16="http://schemas.microsoft.com/office/drawing/2014/main" id="{CE0D459C-798C-4F93-A00B-20BF1CF408BB}"/>
              </a:ext>
            </a:extLst>
          </p:cNvPr>
          <p:cNvSpPr/>
          <p:nvPr/>
        </p:nvSpPr>
        <p:spPr>
          <a:xfrm>
            <a:off x="143676" y="6186705"/>
            <a:ext cx="3510294" cy="60960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Training Model</a:t>
            </a:r>
          </a:p>
        </p:txBody>
      </p:sp>
    </p:spTree>
    <p:extLst>
      <p:ext uri="{BB962C8B-B14F-4D97-AF65-F5344CB8AC3E}">
        <p14:creationId xmlns:p14="http://schemas.microsoft.com/office/powerpoint/2010/main" val="12393394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43" name="Rectangle: Rounded Corners 42">
            <a:extLst>
              <a:ext uri="{FF2B5EF4-FFF2-40B4-BE49-F238E27FC236}">
                <a16:creationId xmlns:a16="http://schemas.microsoft.com/office/drawing/2014/main" id="{0E83E4FE-1D47-441F-851A-8CF0ACA348CF}"/>
              </a:ext>
            </a:extLst>
          </p:cNvPr>
          <p:cNvSpPr/>
          <p:nvPr/>
        </p:nvSpPr>
        <p:spPr>
          <a:xfrm>
            <a:off x="8968880" y="434107"/>
            <a:ext cx="1377273" cy="646336"/>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Signals</a:t>
            </a:r>
          </a:p>
        </p:txBody>
      </p:sp>
      <p:cxnSp>
        <p:nvCxnSpPr>
          <p:cNvPr id="49" name="Straight Arrow Connector 48">
            <a:extLst>
              <a:ext uri="{FF2B5EF4-FFF2-40B4-BE49-F238E27FC236}">
                <a16:creationId xmlns:a16="http://schemas.microsoft.com/office/drawing/2014/main" id="{CBB4E76A-49B6-4B2A-BAA5-31C8FA2C85F7}"/>
              </a:ext>
            </a:extLst>
          </p:cNvPr>
          <p:cNvCxnSpPr>
            <a:cxnSpLocks/>
          </p:cNvCxnSpPr>
          <p:nvPr/>
        </p:nvCxnSpPr>
        <p:spPr>
          <a:xfrm>
            <a:off x="10346153" y="778067"/>
            <a:ext cx="11095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7754D63-3BE5-4B3B-AC75-D1A99F48E71D}"/>
              </a:ext>
            </a:extLst>
          </p:cNvPr>
          <p:cNvSpPr/>
          <p:nvPr/>
        </p:nvSpPr>
        <p:spPr>
          <a:xfrm>
            <a:off x="11455743" y="446504"/>
            <a:ext cx="2039224" cy="646331"/>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1d models</a:t>
            </a:r>
          </a:p>
        </p:txBody>
      </p:sp>
    </p:spTree>
    <p:extLst>
      <p:ext uri="{BB962C8B-B14F-4D97-AF65-F5344CB8AC3E}">
        <p14:creationId xmlns:p14="http://schemas.microsoft.com/office/powerpoint/2010/main" val="23931281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43" name="Rectangle: Rounded Corners 42">
            <a:extLst>
              <a:ext uri="{FF2B5EF4-FFF2-40B4-BE49-F238E27FC236}">
                <a16:creationId xmlns:a16="http://schemas.microsoft.com/office/drawing/2014/main" id="{0E83E4FE-1D47-441F-851A-8CF0ACA348CF}"/>
              </a:ext>
            </a:extLst>
          </p:cNvPr>
          <p:cNvSpPr/>
          <p:nvPr/>
        </p:nvSpPr>
        <p:spPr>
          <a:xfrm>
            <a:off x="8968880" y="434107"/>
            <a:ext cx="1377273" cy="646336"/>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Signals</a:t>
            </a:r>
          </a:p>
        </p:txBody>
      </p:sp>
      <p:cxnSp>
        <p:nvCxnSpPr>
          <p:cNvPr id="49" name="Straight Arrow Connector 48">
            <a:extLst>
              <a:ext uri="{FF2B5EF4-FFF2-40B4-BE49-F238E27FC236}">
                <a16:creationId xmlns:a16="http://schemas.microsoft.com/office/drawing/2014/main" id="{CBB4E76A-49B6-4B2A-BAA5-31C8FA2C85F7}"/>
              </a:ext>
            </a:extLst>
          </p:cNvPr>
          <p:cNvCxnSpPr>
            <a:cxnSpLocks/>
          </p:cNvCxnSpPr>
          <p:nvPr/>
        </p:nvCxnSpPr>
        <p:spPr>
          <a:xfrm>
            <a:off x="10346153" y="778067"/>
            <a:ext cx="11095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7754D63-3BE5-4B3B-AC75-D1A99F48E71D}"/>
              </a:ext>
            </a:extLst>
          </p:cNvPr>
          <p:cNvSpPr/>
          <p:nvPr/>
        </p:nvSpPr>
        <p:spPr>
          <a:xfrm>
            <a:off x="11455743" y="446504"/>
            <a:ext cx="2039224" cy="646331"/>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1d models</a:t>
            </a:r>
          </a:p>
        </p:txBody>
      </p:sp>
      <p:cxnSp>
        <p:nvCxnSpPr>
          <p:cNvPr id="20" name="Straight Connector 19">
            <a:extLst>
              <a:ext uri="{FF2B5EF4-FFF2-40B4-BE49-F238E27FC236}">
                <a16:creationId xmlns:a16="http://schemas.microsoft.com/office/drawing/2014/main" id="{F470061A-E729-43C7-A9C3-F81E8BD771D2}"/>
              </a:ext>
            </a:extLst>
          </p:cNvPr>
          <p:cNvCxnSpPr>
            <a:cxnSpLocks/>
          </p:cNvCxnSpPr>
          <p:nvPr/>
        </p:nvCxnSpPr>
        <p:spPr>
          <a:xfrm>
            <a:off x="5486400" y="2705100"/>
            <a:ext cx="0" cy="33528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E50C595-B216-49D3-8E72-31D27C04D9FC}"/>
              </a:ext>
            </a:extLst>
          </p:cNvPr>
          <p:cNvSpPr/>
          <p:nvPr/>
        </p:nvSpPr>
        <p:spPr>
          <a:xfrm>
            <a:off x="404458" y="3009900"/>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Audio Preprocessing </a:t>
            </a:r>
          </a:p>
        </p:txBody>
      </p:sp>
      <p:sp>
        <p:nvSpPr>
          <p:cNvPr id="27" name="Rectangle 26">
            <a:extLst>
              <a:ext uri="{FF2B5EF4-FFF2-40B4-BE49-F238E27FC236}">
                <a16:creationId xmlns:a16="http://schemas.microsoft.com/office/drawing/2014/main" id="{4C5E8AFE-78E6-460C-B7C0-F4D5E41D2679}"/>
              </a:ext>
            </a:extLst>
          </p:cNvPr>
          <p:cNvSpPr/>
          <p:nvPr/>
        </p:nvSpPr>
        <p:spPr>
          <a:xfrm>
            <a:off x="5715000" y="4778107"/>
            <a:ext cx="9650399" cy="1800493"/>
          </a:xfrm>
          <a:prstGeom prst="rect">
            <a:avLst/>
          </a:prstGeom>
        </p:spPr>
        <p:txBody>
          <a:bodyPr wrap="none">
            <a:spAutoFit/>
          </a:bodyPr>
          <a:lstStyle/>
          <a:p>
            <a:pPr marL="457200" indent="-457200">
              <a:spcBef>
                <a:spcPct val="0"/>
              </a:spcBef>
              <a:spcAft>
                <a:spcPct val="35000"/>
              </a:spcAft>
              <a:buFont typeface="Arial" panose="020B0604020202020204" pitchFamily="34" charset="0"/>
              <a:buChar char="•"/>
            </a:pPr>
            <a:r>
              <a:rPr lang="en-US" sz="3000" dirty="0">
                <a:latin typeface="Halant Medium Bold"/>
              </a:rPr>
              <a:t>Fixing the sample rate for every audio to be 8,000HZ</a:t>
            </a:r>
          </a:p>
          <a:p>
            <a:pPr marL="457200" indent="-457200">
              <a:spcBef>
                <a:spcPct val="0"/>
              </a:spcBef>
              <a:spcAft>
                <a:spcPct val="35000"/>
              </a:spcAft>
              <a:buFont typeface="Arial" panose="020B0604020202020204" pitchFamily="34" charset="0"/>
              <a:buChar char="•"/>
            </a:pPr>
            <a:r>
              <a:rPr lang="en-US" sz="3000" dirty="0">
                <a:latin typeface="Halant Medium Bold"/>
              </a:rPr>
              <a:t>Fixing All Audio to have a mono channel</a:t>
            </a:r>
          </a:p>
          <a:p>
            <a:pPr marL="457200" indent="-457200">
              <a:spcBef>
                <a:spcPct val="0"/>
              </a:spcBef>
              <a:spcAft>
                <a:spcPct val="35000"/>
              </a:spcAft>
              <a:buFont typeface="Arial" panose="020B0604020202020204" pitchFamily="34" charset="0"/>
              <a:buChar char="•"/>
            </a:pPr>
            <a:endParaRPr lang="en-US" sz="3000" dirty="0">
              <a:latin typeface="Halant Medium Bold"/>
            </a:endParaRPr>
          </a:p>
        </p:txBody>
      </p:sp>
    </p:spTree>
    <p:extLst>
      <p:ext uri="{BB962C8B-B14F-4D97-AF65-F5344CB8AC3E}">
        <p14:creationId xmlns:p14="http://schemas.microsoft.com/office/powerpoint/2010/main" val="35210742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43" name="Rectangle: Rounded Corners 42">
            <a:extLst>
              <a:ext uri="{FF2B5EF4-FFF2-40B4-BE49-F238E27FC236}">
                <a16:creationId xmlns:a16="http://schemas.microsoft.com/office/drawing/2014/main" id="{0E83E4FE-1D47-441F-851A-8CF0ACA348CF}"/>
              </a:ext>
            </a:extLst>
          </p:cNvPr>
          <p:cNvSpPr/>
          <p:nvPr/>
        </p:nvSpPr>
        <p:spPr>
          <a:xfrm>
            <a:off x="8968880" y="434107"/>
            <a:ext cx="1377273" cy="646336"/>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Signals</a:t>
            </a:r>
          </a:p>
        </p:txBody>
      </p:sp>
      <p:cxnSp>
        <p:nvCxnSpPr>
          <p:cNvPr id="49" name="Straight Arrow Connector 48">
            <a:extLst>
              <a:ext uri="{FF2B5EF4-FFF2-40B4-BE49-F238E27FC236}">
                <a16:creationId xmlns:a16="http://schemas.microsoft.com/office/drawing/2014/main" id="{CBB4E76A-49B6-4B2A-BAA5-31C8FA2C85F7}"/>
              </a:ext>
            </a:extLst>
          </p:cNvPr>
          <p:cNvCxnSpPr>
            <a:cxnSpLocks/>
          </p:cNvCxnSpPr>
          <p:nvPr/>
        </p:nvCxnSpPr>
        <p:spPr>
          <a:xfrm>
            <a:off x="10346153" y="778067"/>
            <a:ext cx="11095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7754D63-3BE5-4B3B-AC75-D1A99F48E71D}"/>
              </a:ext>
            </a:extLst>
          </p:cNvPr>
          <p:cNvSpPr/>
          <p:nvPr/>
        </p:nvSpPr>
        <p:spPr>
          <a:xfrm>
            <a:off x="11455743" y="446504"/>
            <a:ext cx="2039224" cy="646331"/>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1d models</a:t>
            </a:r>
          </a:p>
        </p:txBody>
      </p:sp>
      <p:cxnSp>
        <p:nvCxnSpPr>
          <p:cNvPr id="20" name="Straight Connector 19">
            <a:extLst>
              <a:ext uri="{FF2B5EF4-FFF2-40B4-BE49-F238E27FC236}">
                <a16:creationId xmlns:a16="http://schemas.microsoft.com/office/drawing/2014/main" id="{F470061A-E729-43C7-A9C3-F81E8BD771D2}"/>
              </a:ext>
            </a:extLst>
          </p:cNvPr>
          <p:cNvCxnSpPr>
            <a:cxnSpLocks/>
          </p:cNvCxnSpPr>
          <p:nvPr/>
        </p:nvCxnSpPr>
        <p:spPr>
          <a:xfrm>
            <a:off x="5486400" y="2705100"/>
            <a:ext cx="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E50C595-B216-49D3-8E72-31D27C04D9FC}"/>
              </a:ext>
            </a:extLst>
          </p:cNvPr>
          <p:cNvSpPr/>
          <p:nvPr/>
        </p:nvSpPr>
        <p:spPr>
          <a:xfrm>
            <a:off x="404458" y="300990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Audio Preprocessing </a:t>
            </a:r>
          </a:p>
        </p:txBody>
      </p:sp>
      <p:sp>
        <p:nvSpPr>
          <p:cNvPr id="25" name="Rectangle: Rounded Corners 24">
            <a:extLst>
              <a:ext uri="{FF2B5EF4-FFF2-40B4-BE49-F238E27FC236}">
                <a16:creationId xmlns:a16="http://schemas.microsoft.com/office/drawing/2014/main" id="{18061AFF-BA8A-4180-946A-FA7A7DAC798B}"/>
              </a:ext>
            </a:extLst>
          </p:cNvPr>
          <p:cNvSpPr/>
          <p:nvPr/>
        </p:nvSpPr>
        <p:spPr>
          <a:xfrm>
            <a:off x="404458" y="4302579"/>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structure </a:t>
            </a:r>
          </a:p>
        </p:txBody>
      </p:sp>
      <p:pic>
        <p:nvPicPr>
          <p:cNvPr id="21" name="Picture 20">
            <a:extLst>
              <a:ext uri="{FF2B5EF4-FFF2-40B4-BE49-F238E27FC236}">
                <a16:creationId xmlns:a16="http://schemas.microsoft.com/office/drawing/2014/main" id="{226250D1-FFCD-413F-ABFC-488B86AF8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2232932"/>
            <a:ext cx="6048375" cy="7334250"/>
          </a:xfrm>
          <a:prstGeom prst="rect">
            <a:avLst/>
          </a:prstGeom>
        </p:spPr>
      </p:pic>
    </p:spTree>
    <p:extLst>
      <p:ext uri="{BB962C8B-B14F-4D97-AF65-F5344CB8AC3E}">
        <p14:creationId xmlns:p14="http://schemas.microsoft.com/office/powerpoint/2010/main" val="17986493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43" name="Rectangle: Rounded Corners 42">
            <a:extLst>
              <a:ext uri="{FF2B5EF4-FFF2-40B4-BE49-F238E27FC236}">
                <a16:creationId xmlns:a16="http://schemas.microsoft.com/office/drawing/2014/main" id="{0E83E4FE-1D47-441F-851A-8CF0ACA348CF}"/>
              </a:ext>
            </a:extLst>
          </p:cNvPr>
          <p:cNvSpPr/>
          <p:nvPr/>
        </p:nvSpPr>
        <p:spPr>
          <a:xfrm>
            <a:off x="8968880" y="434107"/>
            <a:ext cx="1377273" cy="646336"/>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Signals</a:t>
            </a:r>
          </a:p>
        </p:txBody>
      </p:sp>
      <p:cxnSp>
        <p:nvCxnSpPr>
          <p:cNvPr id="49" name="Straight Arrow Connector 48">
            <a:extLst>
              <a:ext uri="{FF2B5EF4-FFF2-40B4-BE49-F238E27FC236}">
                <a16:creationId xmlns:a16="http://schemas.microsoft.com/office/drawing/2014/main" id="{CBB4E76A-49B6-4B2A-BAA5-31C8FA2C85F7}"/>
              </a:ext>
            </a:extLst>
          </p:cNvPr>
          <p:cNvCxnSpPr>
            <a:cxnSpLocks/>
          </p:cNvCxnSpPr>
          <p:nvPr/>
        </p:nvCxnSpPr>
        <p:spPr>
          <a:xfrm>
            <a:off x="10346153" y="778067"/>
            <a:ext cx="11095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7754D63-3BE5-4B3B-AC75-D1A99F48E71D}"/>
              </a:ext>
            </a:extLst>
          </p:cNvPr>
          <p:cNvSpPr/>
          <p:nvPr/>
        </p:nvSpPr>
        <p:spPr>
          <a:xfrm>
            <a:off x="11455743" y="446504"/>
            <a:ext cx="2039224" cy="646331"/>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1d models</a:t>
            </a:r>
          </a:p>
        </p:txBody>
      </p:sp>
      <p:cxnSp>
        <p:nvCxnSpPr>
          <p:cNvPr id="20" name="Straight Connector 19">
            <a:extLst>
              <a:ext uri="{FF2B5EF4-FFF2-40B4-BE49-F238E27FC236}">
                <a16:creationId xmlns:a16="http://schemas.microsoft.com/office/drawing/2014/main" id="{F470061A-E729-43C7-A9C3-F81E8BD771D2}"/>
              </a:ext>
            </a:extLst>
          </p:cNvPr>
          <p:cNvCxnSpPr>
            <a:cxnSpLocks/>
          </p:cNvCxnSpPr>
          <p:nvPr/>
        </p:nvCxnSpPr>
        <p:spPr>
          <a:xfrm>
            <a:off x="5486400" y="2705100"/>
            <a:ext cx="0" cy="5181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E50C595-B216-49D3-8E72-31D27C04D9FC}"/>
              </a:ext>
            </a:extLst>
          </p:cNvPr>
          <p:cNvSpPr/>
          <p:nvPr/>
        </p:nvSpPr>
        <p:spPr>
          <a:xfrm>
            <a:off x="404458" y="300990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Audio Preprocessing </a:t>
            </a:r>
          </a:p>
        </p:txBody>
      </p:sp>
      <p:sp>
        <p:nvSpPr>
          <p:cNvPr id="25" name="Rectangle: Rounded Corners 24">
            <a:extLst>
              <a:ext uri="{FF2B5EF4-FFF2-40B4-BE49-F238E27FC236}">
                <a16:creationId xmlns:a16="http://schemas.microsoft.com/office/drawing/2014/main" id="{18061AFF-BA8A-4180-946A-FA7A7DAC798B}"/>
              </a:ext>
            </a:extLst>
          </p:cNvPr>
          <p:cNvSpPr/>
          <p:nvPr/>
        </p:nvSpPr>
        <p:spPr>
          <a:xfrm>
            <a:off x="404458" y="4302579"/>
            <a:ext cx="4440155" cy="60960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 </a:t>
            </a:r>
          </a:p>
        </p:txBody>
      </p:sp>
      <p:sp>
        <p:nvSpPr>
          <p:cNvPr id="19" name="Rectangle: Rounded Corners 18">
            <a:extLst>
              <a:ext uri="{FF2B5EF4-FFF2-40B4-BE49-F238E27FC236}">
                <a16:creationId xmlns:a16="http://schemas.microsoft.com/office/drawing/2014/main" id="{4931EFBC-5053-4662-89B7-33779B4DE10A}"/>
              </a:ext>
            </a:extLst>
          </p:cNvPr>
          <p:cNvSpPr/>
          <p:nvPr/>
        </p:nvSpPr>
        <p:spPr>
          <a:xfrm>
            <a:off x="457200" y="5374822"/>
            <a:ext cx="4440155" cy="977972"/>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a:p>
            <a:pPr algn="ctr"/>
            <a:r>
              <a:rPr lang="en-US" sz="2800" b="1" dirty="0">
                <a:solidFill>
                  <a:schemeClr val="tx1"/>
                </a:solidFill>
                <a:latin typeface="Halant Medium Bold" panose="020B0604020202020204" charset="0"/>
                <a:cs typeface="Halant Medium Bold" panose="020B0604020202020204" charset="0"/>
              </a:rPr>
              <a:t>Result</a:t>
            </a:r>
          </a:p>
        </p:txBody>
      </p:sp>
      <p:pic>
        <p:nvPicPr>
          <p:cNvPr id="2" name="Picture 1">
            <a:extLst>
              <a:ext uri="{FF2B5EF4-FFF2-40B4-BE49-F238E27FC236}">
                <a16:creationId xmlns:a16="http://schemas.microsoft.com/office/drawing/2014/main" id="{BED10C75-25D3-4457-B25B-BD50F5A70B69}"/>
              </a:ext>
            </a:extLst>
          </p:cNvPr>
          <p:cNvPicPr>
            <a:picLocks noChangeAspect="1"/>
          </p:cNvPicPr>
          <p:nvPr/>
        </p:nvPicPr>
        <p:blipFill rotWithShape="1">
          <a:blip r:embed="rId3"/>
          <a:srcRect t="3649" b="7239"/>
          <a:stretch/>
        </p:blipFill>
        <p:spPr>
          <a:xfrm>
            <a:off x="5539140" y="2705100"/>
            <a:ext cx="9198247" cy="6803833"/>
          </a:xfrm>
          <a:prstGeom prst="rect">
            <a:avLst/>
          </a:prstGeom>
        </p:spPr>
      </p:pic>
      <p:pic>
        <p:nvPicPr>
          <p:cNvPr id="3" name="Picture 2">
            <a:extLst>
              <a:ext uri="{FF2B5EF4-FFF2-40B4-BE49-F238E27FC236}">
                <a16:creationId xmlns:a16="http://schemas.microsoft.com/office/drawing/2014/main" id="{7E3BBF9F-1E7B-467A-BE95-1DE230E610E3}"/>
              </a:ext>
            </a:extLst>
          </p:cNvPr>
          <p:cNvPicPr>
            <a:picLocks noChangeAspect="1"/>
          </p:cNvPicPr>
          <p:nvPr/>
        </p:nvPicPr>
        <p:blipFill>
          <a:blip r:embed="rId4"/>
          <a:stretch>
            <a:fillRect/>
          </a:stretch>
        </p:blipFill>
        <p:spPr>
          <a:xfrm>
            <a:off x="14859001" y="6046679"/>
            <a:ext cx="3429000" cy="2663755"/>
          </a:xfrm>
          <a:prstGeom prst="rect">
            <a:avLst/>
          </a:prstGeom>
        </p:spPr>
      </p:pic>
      <p:sp>
        <p:nvSpPr>
          <p:cNvPr id="23" name="Rectangle 22">
            <a:extLst>
              <a:ext uri="{FF2B5EF4-FFF2-40B4-BE49-F238E27FC236}">
                <a16:creationId xmlns:a16="http://schemas.microsoft.com/office/drawing/2014/main" id="{226CE65E-2796-4BE2-B9B4-D59F31D17296}"/>
              </a:ext>
            </a:extLst>
          </p:cNvPr>
          <p:cNvSpPr/>
          <p:nvPr/>
        </p:nvSpPr>
        <p:spPr>
          <a:xfrm>
            <a:off x="8362930" y="2104936"/>
            <a:ext cx="2589170"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Confusion Matrix</a:t>
            </a:r>
            <a:endParaRPr lang="en-US" sz="1400" dirty="0">
              <a:latin typeface="Halant Medium Bold"/>
            </a:endParaRPr>
          </a:p>
        </p:txBody>
      </p:sp>
      <p:sp>
        <p:nvSpPr>
          <p:cNvPr id="24" name="Rectangle 23">
            <a:extLst>
              <a:ext uri="{FF2B5EF4-FFF2-40B4-BE49-F238E27FC236}">
                <a16:creationId xmlns:a16="http://schemas.microsoft.com/office/drawing/2014/main" id="{23AB7BBB-589E-4705-B8E2-A09DE5186D10}"/>
              </a:ext>
            </a:extLst>
          </p:cNvPr>
          <p:cNvSpPr/>
          <p:nvPr/>
        </p:nvSpPr>
        <p:spPr>
          <a:xfrm>
            <a:off x="15925800" y="5676129"/>
            <a:ext cx="2084224" cy="430887"/>
          </a:xfrm>
          <a:prstGeom prst="rect">
            <a:avLst/>
          </a:prstGeom>
        </p:spPr>
        <p:txBody>
          <a:bodyPr wrap="none">
            <a:spAutoFit/>
          </a:bodyPr>
          <a:lstStyle/>
          <a:p>
            <a:pPr algn="ctr">
              <a:lnSpc>
                <a:spcPct val="150000"/>
              </a:lnSpc>
              <a:spcBef>
                <a:spcPct val="0"/>
              </a:spcBef>
              <a:spcAft>
                <a:spcPct val="35000"/>
              </a:spcAft>
            </a:pPr>
            <a:r>
              <a:rPr lang="en-US" sz="1600" dirty="0">
                <a:latin typeface="Halant Medium Bold"/>
              </a:rPr>
              <a:t>Classification Report</a:t>
            </a:r>
            <a:endParaRPr lang="en-US" sz="1050" dirty="0">
              <a:latin typeface="Halant Medium Bold"/>
            </a:endParaRPr>
          </a:p>
        </p:txBody>
      </p:sp>
    </p:spTree>
    <p:extLst>
      <p:ext uri="{BB962C8B-B14F-4D97-AF65-F5344CB8AC3E}">
        <p14:creationId xmlns:p14="http://schemas.microsoft.com/office/powerpoint/2010/main" val="3902455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43" name="Rectangle: Rounded Corners 42">
            <a:extLst>
              <a:ext uri="{FF2B5EF4-FFF2-40B4-BE49-F238E27FC236}">
                <a16:creationId xmlns:a16="http://schemas.microsoft.com/office/drawing/2014/main" id="{0E83E4FE-1D47-441F-851A-8CF0ACA348CF}"/>
              </a:ext>
            </a:extLst>
          </p:cNvPr>
          <p:cNvSpPr/>
          <p:nvPr/>
        </p:nvSpPr>
        <p:spPr>
          <a:xfrm>
            <a:off x="8968880" y="434107"/>
            <a:ext cx="1377273" cy="646336"/>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Signals</a:t>
            </a:r>
          </a:p>
        </p:txBody>
      </p:sp>
      <p:cxnSp>
        <p:nvCxnSpPr>
          <p:cNvPr id="49" name="Straight Arrow Connector 48">
            <a:extLst>
              <a:ext uri="{FF2B5EF4-FFF2-40B4-BE49-F238E27FC236}">
                <a16:creationId xmlns:a16="http://schemas.microsoft.com/office/drawing/2014/main" id="{CBB4E76A-49B6-4B2A-BAA5-31C8FA2C85F7}"/>
              </a:ext>
            </a:extLst>
          </p:cNvPr>
          <p:cNvCxnSpPr>
            <a:cxnSpLocks/>
          </p:cNvCxnSpPr>
          <p:nvPr/>
        </p:nvCxnSpPr>
        <p:spPr>
          <a:xfrm>
            <a:off x="10346153" y="778067"/>
            <a:ext cx="11095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37754D63-3BE5-4B3B-AC75-D1A99F48E71D}"/>
              </a:ext>
            </a:extLst>
          </p:cNvPr>
          <p:cNvSpPr/>
          <p:nvPr/>
        </p:nvSpPr>
        <p:spPr>
          <a:xfrm>
            <a:off x="11455743" y="446504"/>
            <a:ext cx="2039224" cy="646331"/>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Halant Medium Bold" panose="020B0604020202020204" charset="0"/>
                <a:cs typeface="Halant Medium Bold" panose="020B0604020202020204" charset="0"/>
              </a:rPr>
              <a:t>CNN 1d models</a:t>
            </a:r>
          </a:p>
        </p:txBody>
      </p:sp>
      <p:cxnSp>
        <p:nvCxnSpPr>
          <p:cNvPr id="20" name="Straight Connector 19">
            <a:extLst>
              <a:ext uri="{FF2B5EF4-FFF2-40B4-BE49-F238E27FC236}">
                <a16:creationId xmlns:a16="http://schemas.microsoft.com/office/drawing/2014/main" id="{F470061A-E729-43C7-A9C3-F81E8BD771D2}"/>
              </a:ext>
            </a:extLst>
          </p:cNvPr>
          <p:cNvCxnSpPr>
            <a:cxnSpLocks/>
          </p:cNvCxnSpPr>
          <p:nvPr/>
        </p:nvCxnSpPr>
        <p:spPr>
          <a:xfrm>
            <a:off x="5486400" y="2705100"/>
            <a:ext cx="0" cy="5181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E50C595-B216-49D3-8E72-31D27C04D9FC}"/>
              </a:ext>
            </a:extLst>
          </p:cNvPr>
          <p:cNvSpPr/>
          <p:nvPr/>
        </p:nvSpPr>
        <p:spPr>
          <a:xfrm>
            <a:off x="404458" y="3009900"/>
            <a:ext cx="4440155" cy="67056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Audio Preprocessing </a:t>
            </a:r>
          </a:p>
        </p:txBody>
      </p:sp>
      <p:sp>
        <p:nvSpPr>
          <p:cNvPr id="25" name="Rectangle: Rounded Corners 24">
            <a:extLst>
              <a:ext uri="{FF2B5EF4-FFF2-40B4-BE49-F238E27FC236}">
                <a16:creationId xmlns:a16="http://schemas.microsoft.com/office/drawing/2014/main" id="{18061AFF-BA8A-4180-946A-FA7A7DAC798B}"/>
              </a:ext>
            </a:extLst>
          </p:cNvPr>
          <p:cNvSpPr/>
          <p:nvPr/>
        </p:nvSpPr>
        <p:spPr>
          <a:xfrm>
            <a:off x="404458" y="4302579"/>
            <a:ext cx="4440155" cy="67056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 </a:t>
            </a:r>
          </a:p>
        </p:txBody>
      </p:sp>
      <p:sp>
        <p:nvSpPr>
          <p:cNvPr id="19" name="Rectangle: Rounded Corners 18">
            <a:extLst>
              <a:ext uri="{FF2B5EF4-FFF2-40B4-BE49-F238E27FC236}">
                <a16:creationId xmlns:a16="http://schemas.microsoft.com/office/drawing/2014/main" id="{4931EFBC-5053-4662-89B7-33779B4DE10A}"/>
              </a:ext>
            </a:extLst>
          </p:cNvPr>
          <p:cNvSpPr/>
          <p:nvPr/>
        </p:nvSpPr>
        <p:spPr>
          <a:xfrm>
            <a:off x="457200" y="5356404"/>
            <a:ext cx="4440155" cy="1075769"/>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a:p>
            <a:pPr algn="ctr"/>
            <a:r>
              <a:rPr lang="en-US" sz="2800" b="1" dirty="0">
                <a:solidFill>
                  <a:schemeClr val="tx1"/>
                </a:solidFill>
                <a:latin typeface="Halant Medium Bold" panose="020B0604020202020204" charset="0"/>
                <a:cs typeface="Halant Medium Bold" panose="020B0604020202020204" charset="0"/>
              </a:rPr>
              <a:t>Result</a:t>
            </a:r>
          </a:p>
        </p:txBody>
      </p:sp>
      <p:pic>
        <p:nvPicPr>
          <p:cNvPr id="3" name="Picture 2">
            <a:extLst>
              <a:ext uri="{FF2B5EF4-FFF2-40B4-BE49-F238E27FC236}">
                <a16:creationId xmlns:a16="http://schemas.microsoft.com/office/drawing/2014/main" id="{7E3BBF9F-1E7B-467A-BE95-1DE230E610E3}"/>
              </a:ext>
            </a:extLst>
          </p:cNvPr>
          <p:cNvPicPr>
            <a:picLocks noChangeAspect="1"/>
          </p:cNvPicPr>
          <p:nvPr/>
        </p:nvPicPr>
        <p:blipFill>
          <a:blip r:embed="rId3"/>
          <a:stretch>
            <a:fillRect/>
          </a:stretch>
        </p:blipFill>
        <p:spPr>
          <a:xfrm>
            <a:off x="10190730" y="3238500"/>
            <a:ext cx="8071807" cy="6270433"/>
          </a:xfrm>
          <a:prstGeom prst="rect">
            <a:avLst/>
          </a:prstGeom>
        </p:spPr>
      </p:pic>
      <p:pic>
        <p:nvPicPr>
          <p:cNvPr id="21" name="Picture 20">
            <a:extLst>
              <a:ext uri="{FF2B5EF4-FFF2-40B4-BE49-F238E27FC236}">
                <a16:creationId xmlns:a16="http://schemas.microsoft.com/office/drawing/2014/main" id="{58D97660-EE9F-4557-B90B-410889B3A8E8}"/>
              </a:ext>
            </a:extLst>
          </p:cNvPr>
          <p:cNvPicPr>
            <a:picLocks noChangeAspect="1"/>
          </p:cNvPicPr>
          <p:nvPr/>
        </p:nvPicPr>
        <p:blipFill rotWithShape="1">
          <a:blip r:embed="rId4"/>
          <a:srcRect t="3649" b="7239"/>
          <a:stretch/>
        </p:blipFill>
        <p:spPr>
          <a:xfrm>
            <a:off x="5539141" y="6438900"/>
            <a:ext cx="4218990" cy="3120736"/>
          </a:xfrm>
          <a:prstGeom prst="rect">
            <a:avLst/>
          </a:prstGeom>
        </p:spPr>
      </p:pic>
      <p:sp>
        <p:nvSpPr>
          <p:cNvPr id="23" name="Rectangle 22">
            <a:extLst>
              <a:ext uri="{FF2B5EF4-FFF2-40B4-BE49-F238E27FC236}">
                <a16:creationId xmlns:a16="http://schemas.microsoft.com/office/drawing/2014/main" id="{203AB164-0AE2-432E-843F-93F58036D824}"/>
              </a:ext>
            </a:extLst>
          </p:cNvPr>
          <p:cNvSpPr/>
          <p:nvPr/>
        </p:nvSpPr>
        <p:spPr>
          <a:xfrm>
            <a:off x="13327788" y="2705100"/>
            <a:ext cx="3042821"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Classification Report</a:t>
            </a:r>
            <a:endParaRPr lang="en-US" sz="1400" dirty="0">
              <a:latin typeface="Halant Medium Bold"/>
            </a:endParaRPr>
          </a:p>
        </p:txBody>
      </p:sp>
      <p:sp>
        <p:nvSpPr>
          <p:cNvPr id="27" name="Rectangle 26">
            <a:extLst>
              <a:ext uri="{FF2B5EF4-FFF2-40B4-BE49-F238E27FC236}">
                <a16:creationId xmlns:a16="http://schemas.microsoft.com/office/drawing/2014/main" id="{D76DA26B-879D-4AD5-924D-23CFBDCD8158}"/>
              </a:ext>
            </a:extLst>
          </p:cNvPr>
          <p:cNvSpPr/>
          <p:nvPr/>
        </p:nvSpPr>
        <p:spPr>
          <a:xfrm>
            <a:off x="6656216" y="6046679"/>
            <a:ext cx="1984839" cy="473206"/>
          </a:xfrm>
          <a:prstGeom prst="rect">
            <a:avLst/>
          </a:prstGeom>
        </p:spPr>
        <p:txBody>
          <a:bodyPr wrap="none">
            <a:spAutoFit/>
          </a:bodyPr>
          <a:lstStyle/>
          <a:p>
            <a:pPr algn="ctr">
              <a:lnSpc>
                <a:spcPct val="150000"/>
              </a:lnSpc>
              <a:spcBef>
                <a:spcPct val="0"/>
              </a:spcBef>
              <a:spcAft>
                <a:spcPct val="35000"/>
              </a:spcAft>
            </a:pPr>
            <a:r>
              <a:rPr lang="en-US" dirty="0">
                <a:latin typeface="Halant Medium Bold"/>
              </a:rPr>
              <a:t>Confusion Matrix</a:t>
            </a:r>
            <a:endParaRPr lang="en-US" sz="1100" dirty="0">
              <a:latin typeface="Halant Medium Bold"/>
            </a:endParaRPr>
          </a:p>
        </p:txBody>
      </p:sp>
    </p:spTree>
    <p:extLst>
      <p:ext uri="{BB962C8B-B14F-4D97-AF65-F5344CB8AC3E}">
        <p14:creationId xmlns:p14="http://schemas.microsoft.com/office/powerpoint/2010/main" val="21534554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65" name="Rectangle: Rounded Corners 64">
            <a:extLst>
              <a:ext uri="{FF2B5EF4-FFF2-40B4-BE49-F238E27FC236}">
                <a16:creationId xmlns:a16="http://schemas.microsoft.com/office/drawing/2014/main" id="{4D44B4B5-626C-49D6-816C-410F9D3ADEEA}"/>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67" name="Rectangle: Rounded Corners 66">
            <a:extLst>
              <a:ext uri="{FF2B5EF4-FFF2-40B4-BE49-F238E27FC236}">
                <a16:creationId xmlns:a16="http://schemas.microsoft.com/office/drawing/2014/main" id="{4BC67A8D-7B1C-4D19-AC8F-EE6FEDF3932C}"/>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68" name="Rectangle: Rounded Corners 67">
            <a:extLst>
              <a:ext uri="{FF2B5EF4-FFF2-40B4-BE49-F238E27FC236}">
                <a16:creationId xmlns:a16="http://schemas.microsoft.com/office/drawing/2014/main" id="{FD0CBC28-904C-4AF6-B32A-569D336BF4C5}"/>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71" name="Straight Arrow Connector 70">
            <a:extLst>
              <a:ext uri="{FF2B5EF4-FFF2-40B4-BE49-F238E27FC236}">
                <a16:creationId xmlns:a16="http://schemas.microsoft.com/office/drawing/2014/main" id="{167B90F5-DA97-4A52-887A-07D1041E32B9}"/>
              </a:ext>
            </a:extLst>
          </p:cNvPr>
          <p:cNvCxnSpPr>
            <a:cxnSpLocks/>
            <a:stCxn id="65" idx="3"/>
            <a:endCxn id="67"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6EAFF8E0-F6A1-471A-BC6B-D4C5D24DEAE2}"/>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102" name="Straight Arrow Connector 101">
            <a:extLst>
              <a:ext uri="{FF2B5EF4-FFF2-40B4-BE49-F238E27FC236}">
                <a16:creationId xmlns:a16="http://schemas.microsoft.com/office/drawing/2014/main" id="{BE4D023C-BA5B-49C2-929C-5EB8C2281F8F}"/>
              </a:ext>
            </a:extLst>
          </p:cNvPr>
          <p:cNvCxnSpPr>
            <a:cxnSpLocks/>
            <a:stCxn id="65" idx="3"/>
            <a:endCxn id="68"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45F8957-5F8A-4EDF-B8BB-097618616B6A}"/>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C9869E58-CA15-47BF-A803-39A2456175CF}"/>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386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89AC941-9276-4320-A8D0-728E8B657C27}"/>
              </a:ext>
            </a:extLst>
          </p:cNvPr>
          <p:cNvSpPr/>
          <p:nvPr/>
        </p:nvSpPr>
        <p:spPr>
          <a:xfrm>
            <a:off x="5867400" y="3695700"/>
            <a:ext cx="9525000" cy="1419619"/>
          </a:xfrm>
          <a:prstGeom prst="rect">
            <a:avLst/>
          </a:prstGeom>
        </p:spPr>
        <p:txBody>
          <a:bodyPr wrap="square">
            <a:spAutoFit/>
          </a:bodyPr>
          <a:lstStyle/>
          <a:p>
            <a:pPr algn="just">
              <a:lnSpc>
                <a:spcPct val="150000"/>
              </a:lnSpc>
              <a:spcBef>
                <a:spcPct val="0"/>
              </a:spcBef>
              <a:spcAft>
                <a:spcPct val="35000"/>
              </a:spcAft>
            </a:pPr>
            <a:r>
              <a:rPr lang="en-US" sz="3000" dirty="0">
                <a:latin typeface="Halant Medium Bold"/>
              </a:rPr>
              <a:t>Sampling the Data to be 3000, 5000, and 25000  audio files equally distributed over all Languages. </a:t>
            </a:r>
          </a:p>
        </p:txBody>
      </p:sp>
      <p:cxnSp>
        <p:nvCxnSpPr>
          <p:cNvPr id="27" name="Straight Connector 26">
            <a:extLst>
              <a:ext uri="{FF2B5EF4-FFF2-40B4-BE49-F238E27FC236}">
                <a16:creationId xmlns:a16="http://schemas.microsoft.com/office/drawing/2014/main" id="{E486F596-91CD-47ED-ADC4-A7118325B8FF}"/>
              </a:ext>
            </a:extLst>
          </p:cNvPr>
          <p:cNvCxnSpPr>
            <a:cxnSpLocks/>
          </p:cNvCxnSpPr>
          <p:nvPr/>
        </p:nvCxnSpPr>
        <p:spPr>
          <a:xfrm flipH="1">
            <a:off x="5486400" y="2705100"/>
            <a:ext cx="14514"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852FFE6C-CABA-45ED-A20E-25354D3D1DAC}"/>
              </a:ext>
            </a:extLst>
          </p:cNvPr>
          <p:cNvSpPr/>
          <p:nvPr/>
        </p:nvSpPr>
        <p:spPr>
          <a:xfrm>
            <a:off x="404456" y="3236949"/>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Take a Sample  </a:t>
            </a:r>
          </a:p>
        </p:txBody>
      </p:sp>
    </p:spTree>
    <p:extLst>
      <p:ext uri="{BB962C8B-B14F-4D97-AF65-F5344CB8AC3E}">
        <p14:creationId xmlns:p14="http://schemas.microsoft.com/office/powerpoint/2010/main" val="17982526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0"/>
            <a:ext cx="4295899" cy="1028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BEDD48F-FEB1-4BAC-8A26-55026ABF3FB4}"/>
              </a:ext>
            </a:extLst>
          </p:cNvPr>
          <p:cNvSpPr/>
          <p:nvPr/>
        </p:nvSpPr>
        <p:spPr>
          <a:xfrm>
            <a:off x="5867400" y="2451437"/>
            <a:ext cx="3048000" cy="1015663"/>
          </a:xfrm>
          <a:prstGeom prst="rect">
            <a:avLst/>
          </a:prstGeom>
        </p:spPr>
        <p:txBody>
          <a:bodyPr wrap="square">
            <a:spAutoFit/>
          </a:bodyPr>
          <a:lstStyle/>
          <a:p>
            <a:pPr algn="justLow"/>
            <a:r>
              <a:rPr lang="en-US" sz="2000" dirty="0">
                <a:latin typeface="Times New Roman" panose="02020603050405020304" pitchFamily="18" charset="0"/>
                <a:cs typeface="Times New Roman" panose="02020603050405020304" pitchFamily="18" charset="0"/>
              </a:rPr>
              <a:t>Nearly </a:t>
            </a:r>
            <a:r>
              <a:rPr lang="en-US" sz="2000" b="1" dirty="0">
                <a:latin typeface="Times New Roman" panose="02020603050405020304" pitchFamily="18" charset="0"/>
                <a:cs typeface="Times New Roman" panose="02020603050405020304" pitchFamily="18" charset="0"/>
              </a:rPr>
              <a:t>eight billion</a:t>
            </a:r>
            <a:r>
              <a:rPr lang="en-US" sz="2000" dirty="0">
                <a:latin typeface="Times New Roman" panose="02020603050405020304" pitchFamily="18" charset="0"/>
                <a:cs typeface="Times New Roman" panose="02020603050405020304" pitchFamily="18" charset="0"/>
              </a:rPr>
              <a:t> people worldwide are speaking </a:t>
            </a:r>
            <a:r>
              <a:rPr lang="en-US" sz="2000" b="1" dirty="0">
                <a:latin typeface="Times New Roman" panose="02020603050405020304" pitchFamily="18" charset="0"/>
                <a:cs typeface="Times New Roman" panose="02020603050405020304" pitchFamily="18" charset="0"/>
              </a:rPr>
              <a:t>7,000 languages</a:t>
            </a:r>
            <a:r>
              <a:rPr lang="en-US" sz="2000" dirty="0">
                <a:latin typeface="Times New Roman" panose="02020603050405020304" pitchFamily="18" charset="0"/>
                <a:cs typeface="Times New Roman" panose="02020603050405020304" pitchFamily="18" charset="0"/>
              </a:rPr>
              <a:t>.</a:t>
            </a:r>
            <a:endParaRPr lang="en-US" sz="2000" dirty="0"/>
          </a:p>
        </p:txBody>
      </p:sp>
      <p:pic>
        <p:nvPicPr>
          <p:cNvPr id="14" name="Picture 13">
            <a:extLst>
              <a:ext uri="{FF2B5EF4-FFF2-40B4-BE49-F238E27FC236}">
                <a16:creationId xmlns:a16="http://schemas.microsoft.com/office/drawing/2014/main" id="{5B7DDF8F-1FFE-47B6-9311-8301660BF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3390900"/>
            <a:ext cx="2514600" cy="2514600"/>
          </a:xfrm>
          <a:prstGeom prst="rect">
            <a:avLst/>
          </a:prstGeom>
          <a:noFill/>
        </p:spPr>
      </p:pic>
      <p:pic>
        <p:nvPicPr>
          <p:cNvPr id="9" name="Picture 8">
            <a:extLst>
              <a:ext uri="{FF2B5EF4-FFF2-40B4-BE49-F238E27FC236}">
                <a16:creationId xmlns:a16="http://schemas.microsoft.com/office/drawing/2014/main" id="{CF964D92-E474-4ACE-BD63-AE872C8CE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7" y="2692182"/>
            <a:ext cx="2286000" cy="2286000"/>
          </a:xfrm>
          <a:prstGeom prst="rect">
            <a:avLst/>
          </a:prstGeom>
        </p:spPr>
      </p:pic>
      <p:sp>
        <p:nvSpPr>
          <p:cNvPr id="16" name="Rectangle 15">
            <a:extLst>
              <a:ext uri="{FF2B5EF4-FFF2-40B4-BE49-F238E27FC236}">
                <a16:creationId xmlns:a16="http://schemas.microsoft.com/office/drawing/2014/main" id="{4D0D9DF9-A042-40D0-80CD-6CD208E1F2FF}"/>
              </a:ext>
            </a:extLst>
          </p:cNvPr>
          <p:cNvSpPr/>
          <p:nvPr/>
        </p:nvSpPr>
        <p:spPr>
          <a:xfrm>
            <a:off x="8915400" y="6057900"/>
            <a:ext cx="5292576" cy="267765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and knowing which language a person speaks is critically problematic as it is difficult for any system to differentiate between all of these languages through voice only.</a:t>
            </a:r>
          </a:p>
        </p:txBody>
      </p:sp>
      <p:sp>
        <p:nvSpPr>
          <p:cNvPr id="17" name="Freeform: Shape 16">
            <a:extLst>
              <a:ext uri="{FF2B5EF4-FFF2-40B4-BE49-F238E27FC236}">
                <a16:creationId xmlns:a16="http://schemas.microsoft.com/office/drawing/2014/main" id="{103D31F1-3013-47AF-9F0F-0BD93BE843FE}"/>
              </a:ext>
            </a:extLst>
          </p:cNvPr>
          <p:cNvSpPr/>
          <p:nvPr/>
        </p:nvSpPr>
        <p:spPr>
          <a:xfrm>
            <a:off x="560670" y="4991100"/>
            <a:ext cx="4163730"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Problem Statement</a:t>
            </a:r>
            <a:r>
              <a:rPr lang="ar-EG" sz="6000" dirty="0">
                <a:solidFill>
                  <a:schemeClr val="bg1"/>
                </a:solidFill>
                <a:latin typeface="Halant Medium Bold"/>
              </a:rPr>
              <a:t> </a:t>
            </a:r>
            <a:endParaRPr lang="en-US" sz="6000" dirty="0">
              <a:solidFill>
                <a:schemeClr val="bg1"/>
              </a:solidFill>
              <a:latin typeface="Halant Medium Bold"/>
            </a:endParaRPr>
          </a:p>
        </p:txBody>
      </p:sp>
      <p:pic>
        <p:nvPicPr>
          <p:cNvPr id="19" name="Picture 18">
            <a:extLst>
              <a:ext uri="{FF2B5EF4-FFF2-40B4-BE49-F238E27FC236}">
                <a16:creationId xmlns:a16="http://schemas.microsoft.com/office/drawing/2014/main" id="{FF5DE2B0-B6FB-4009-B37F-2AAD23EE6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199" y="538874"/>
            <a:ext cx="1863479" cy="1863479"/>
          </a:xfrm>
          <a:prstGeom prst="rect">
            <a:avLst/>
          </a:prstGeom>
        </p:spPr>
      </p:pic>
    </p:spTree>
    <p:extLst>
      <p:ext uri="{BB962C8B-B14F-4D97-AF65-F5344CB8AC3E}">
        <p14:creationId xmlns:p14="http://schemas.microsoft.com/office/powerpoint/2010/main" val="2048682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F63E49-12AE-4A4C-A696-3FFF33CDE48E}"/>
              </a:ext>
            </a:extLst>
          </p:cNvPr>
          <p:cNvCxnSpPr>
            <a:cxnSpLocks/>
          </p:cNvCxnSpPr>
          <p:nvPr/>
        </p:nvCxnSpPr>
        <p:spPr>
          <a:xfrm>
            <a:off x="5486400" y="2705100"/>
            <a:ext cx="0" cy="24384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36" name="Rectangle 35">
            <a:extLst>
              <a:ext uri="{FF2B5EF4-FFF2-40B4-BE49-F238E27FC236}">
                <a16:creationId xmlns:a16="http://schemas.microsoft.com/office/drawing/2014/main" id="{D2BA0F7F-C47A-4439-B084-A6335610B8F2}"/>
              </a:ext>
            </a:extLst>
          </p:cNvPr>
          <p:cNvSpPr/>
          <p:nvPr/>
        </p:nvSpPr>
        <p:spPr>
          <a:xfrm>
            <a:off x="5715000" y="3685423"/>
            <a:ext cx="11734799" cy="3820277"/>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3000" dirty="0">
                <a:latin typeface="Halant Medium Bold"/>
              </a:rPr>
              <a:t>We tried two main feature extraction on the audio data:</a:t>
            </a:r>
          </a:p>
          <a:p>
            <a:pPr marL="457200" indent="-457200" algn="just">
              <a:lnSpc>
                <a:spcPct val="150000"/>
              </a:lnSpc>
              <a:spcBef>
                <a:spcPct val="0"/>
              </a:spcBef>
              <a:spcAft>
                <a:spcPct val="35000"/>
              </a:spcAft>
              <a:buFont typeface="Arial" panose="020B0604020202020204" pitchFamily="34" charset="0"/>
              <a:buChar char="•"/>
            </a:pPr>
            <a:r>
              <a:rPr lang="en-US" sz="3000" dirty="0">
                <a:latin typeface="Halant Medium Bold"/>
              </a:rPr>
              <a:t> the MFCC and the Mel spectrogram from the audio data </a:t>
            </a:r>
          </a:p>
          <a:p>
            <a:pPr marL="457200" indent="-457200" algn="just">
              <a:lnSpc>
                <a:spcPct val="150000"/>
              </a:lnSpc>
              <a:spcBef>
                <a:spcPct val="0"/>
              </a:spcBef>
              <a:spcAft>
                <a:spcPct val="35000"/>
              </a:spcAft>
              <a:buFont typeface="Arial" panose="020B0604020202020204" pitchFamily="34" charset="0"/>
              <a:buChar char="•"/>
            </a:pPr>
            <a:r>
              <a:rPr lang="en-US" sz="3000" dirty="0">
                <a:latin typeface="Halant Medium Bold"/>
              </a:rPr>
              <a:t>then we apply both the original and transformation on the feature extraction on the trained data and choose like taking the mean and variance on the data </a:t>
            </a:r>
          </a:p>
        </p:txBody>
      </p:sp>
    </p:spTree>
    <p:extLst>
      <p:ext uri="{BB962C8B-B14F-4D97-AF65-F5344CB8AC3E}">
        <p14:creationId xmlns:p14="http://schemas.microsoft.com/office/powerpoint/2010/main" val="2474490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F63E49-12AE-4A4C-A696-3FFF33CDE48E}"/>
              </a:ext>
            </a:extLst>
          </p:cNvPr>
          <p:cNvCxnSpPr>
            <a:cxnSpLocks/>
          </p:cNvCxnSpPr>
          <p:nvPr/>
        </p:nvCxnSpPr>
        <p:spPr>
          <a:xfrm>
            <a:off x="5486400" y="2705100"/>
            <a:ext cx="0" cy="3429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selection </a:t>
            </a:r>
          </a:p>
        </p:txBody>
      </p:sp>
      <p:sp>
        <p:nvSpPr>
          <p:cNvPr id="27" name="Rectangle 26">
            <a:extLst>
              <a:ext uri="{FF2B5EF4-FFF2-40B4-BE49-F238E27FC236}">
                <a16:creationId xmlns:a16="http://schemas.microsoft.com/office/drawing/2014/main" id="{F35EF843-FA75-411B-A55B-72BF22484588}"/>
              </a:ext>
            </a:extLst>
          </p:cNvPr>
          <p:cNvSpPr/>
          <p:nvPr/>
        </p:nvSpPr>
        <p:spPr>
          <a:xfrm>
            <a:off x="5715000" y="3695700"/>
            <a:ext cx="12115799" cy="1419619"/>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3000" dirty="0">
                <a:latin typeface="Halant Medium Bold"/>
              </a:rPr>
              <a:t>We applied a combination of different machine-learning models with different feature selections </a:t>
            </a:r>
          </a:p>
        </p:txBody>
      </p:sp>
    </p:spTree>
    <p:extLst>
      <p:ext uri="{BB962C8B-B14F-4D97-AF65-F5344CB8AC3E}">
        <p14:creationId xmlns:p14="http://schemas.microsoft.com/office/powerpoint/2010/main" val="14155959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F63E49-12AE-4A4C-A696-3FFF33CDE48E}"/>
              </a:ext>
            </a:extLst>
          </p:cNvPr>
          <p:cNvCxnSpPr>
            <a:cxnSpLocks/>
          </p:cNvCxnSpPr>
          <p:nvPr/>
        </p:nvCxnSpPr>
        <p:spPr>
          <a:xfrm>
            <a:off x="5486400" y="2705100"/>
            <a:ext cx="0" cy="34290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selection </a:t>
            </a:r>
          </a:p>
        </p:txBody>
      </p:sp>
      <p:sp>
        <p:nvSpPr>
          <p:cNvPr id="27" name="Rectangle 26">
            <a:extLst>
              <a:ext uri="{FF2B5EF4-FFF2-40B4-BE49-F238E27FC236}">
                <a16:creationId xmlns:a16="http://schemas.microsoft.com/office/drawing/2014/main" id="{F35EF843-FA75-411B-A55B-72BF22484588}"/>
              </a:ext>
            </a:extLst>
          </p:cNvPr>
          <p:cNvSpPr/>
          <p:nvPr/>
        </p:nvSpPr>
        <p:spPr>
          <a:xfrm>
            <a:off x="5715000" y="2473730"/>
            <a:ext cx="12115799" cy="1154162"/>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2400" dirty="0">
                <a:latin typeface="Halant Medium Bold"/>
              </a:rPr>
              <a:t>We applied a combination of different machine-learning models with different feature selections </a:t>
            </a:r>
          </a:p>
        </p:txBody>
      </p:sp>
      <p:pic>
        <p:nvPicPr>
          <p:cNvPr id="3" name="Picture 2">
            <a:extLst>
              <a:ext uri="{FF2B5EF4-FFF2-40B4-BE49-F238E27FC236}">
                <a16:creationId xmlns:a16="http://schemas.microsoft.com/office/drawing/2014/main" id="{1A5C0F4A-50E6-46E6-846E-04FC1DFB1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4247853"/>
            <a:ext cx="7767669" cy="5673776"/>
          </a:xfrm>
          <a:prstGeom prst="rect">
            <a:avLst/>
          </a:prstGeom>
        </p:spPr>
      </p:pic>
    </p:spTree>
    <p:extLst>
      <p:ext uri="{BB962C8B-B14F-4D97-AF65-F5344CB8AC3E}">
        <p14:creationId xmlns:p14="http://schemas.microsoft.com/office/powerpoint/2010/main" val="23116364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 </a:t>
            </a:r>
          </a:p>
        </p:txBody>
      </p:sp>
      <p:sp>
        <p:nvSpPr>
          <p:cNvPr id="28" name="Rectangle: Rounded Corners 27">
            <a:extLst>
              <a:ext uri="{FF2B5EF4-FFF2-40B4-BE49-F238E27FC236}">
                <a16:creationId xmlns:a16="http://schemas.microsoft.com/office/drawing/2014/main" id="{A086E7C3-3575-4799-9938-151BD7E56C0A}"/>
              </a:ext>
            </a:extLst>
          </p:cNvPr>
          <p:cNvSpPr/>
          <p:nvPr/>
        </p:nvSpPr>
        <p:spPr>
          <a:xfrm>
            <a:off x="404456" y="6456135"/>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Hyperparameter tuning</a:t>
            </a:r>
          </a:p>
        </p:txBody>
      </p:sp>
      <p:sp>
        <p:nvSpPr>
          <p:cNvPr id="31" name="Rectangle 30">
            <a:extLst>
              <a:ext uri="{FF2B5EF4-FFF2-40B4-BE49-F238E27FC236}">
                <a16:creationId xmlns:a16="http://schemas.microsoft.com/office/drawing/2014/main" id="{DF69C149-D056-4FDC-896D-ECB12B5BF9C6}"/>
              </a:ext>
            </a:extLst>
          </p:cNvPr>
          <p:cNvSpPr/>
          <p:nvPr/>
        </p:nvSpPr>
        <p:spPr>
          <a:xfrm>
            <a:off x="5715001" y="3736166"/>
            <a:ext cx="12115799" cy="1331134"/>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2800" dirty="0">
                <a:latin typeface="Halant Medium Bold"/>
              </a:rPr>
              <a:t>We applied greed search on multiple hyperparameters on the models like no. estimator, l2 regularization, and no. iteration  </a:t>
            </a:r>
          </a:p>
        </p:txBody>
      </p:sp>
      <p:cxnSp>
        <p:nvCxnSpPr>
          <p:cNvPr id="32" name="Straight Connector 31">
            <a:extLst>
              <a:ext uri="{FF2B5EF4-FFF2-40B4-BE49-F238E27FC236}">
                <a16:creationId xmlns:a16="http://schemas.microsoft.com/office/drawing/2014/main" id="{A368A532-0C12-4322-B4BD-337FB0E771CF}"/>
              </a:ext>
            </a:extLst>
          </p:cNvPr>
          <p:cNvCxnSpPr>
            <a:cxnSpLocks/>
          </p:cNvCxnSpPr>
          <p:nvPr/>
        </p:nvCxnSpPr>
        <p:spPr>
          <a:xfrm>
            <a:off x="5486400" y="27051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910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 </a:t>
            </a:r>
          </a:p>
        </p:txBody>
      </p:sp>
      <p:sp>
        <p:nvSpPr>
          <p:cNvPr id="28" name="Rectangle: Rounded Corners 27">
            <a:extLst>
              <a:ext uri="{FF2B5EF4-FFF2-40B4-BE49-F238E27FC236}">
                <a16:creationId xmlns:a16="http://schemas.microsoft.com/office/drawing/2014/main" id="{A086E7C3-3575-4799-9938-151BD7E56C0A}"/>
              </a:ext>
            </a:extLst>
          </p:cNvPr>
          <p:cNvSpPr/>
          <p:nvPr/>
        </p:nvSpPr>
        <p:spPr>
          <a:xfrm>
            <a:off x="404456" y="645613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Hyperparameter tuning</a:t>
            </a:r>
          </a:p>
        </p:txBody>
      </p:sp>
      <p:cxnSp>
        <p:nvCxnSpPr>
          <p:cNvPr id="32" name="Straight Connector 31">
            <a:extLst>
              <a:ext uri="{FF2B5EF4-FFF2-40B4-BE49-F238E27FC236}">
                <a16:creationId xmlns:a16="http://schemas.microsoft.com/office/drawing/2014/main" id="{A368A532-0C12-4322-B4BD-337FB0E771CF}"/>
              </a:ext>
            </a:extLst>
          </p:cNvPr>
          <p:cNvCxnSpPr>
            <a:cxnSpLocks/>
          </p:cNvCxnSpPr>
          <p:nvPr/>
        </p:nvCxnSpPr>
        <p:spPr>
          <a:xfrm>
            <a:off x="5486400" y="2705100"/>
            <a:ext cx="0" cy="70866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D1E45-7DC1-4AF8-B3A4-99B484835F10}"/>
              </a:ext>
            </a:extLst>
          </p:cNvPr>
          <p:cNvSpPr/>
          <p:nvPr/>
        </p:nvSpPr>
        <p:spPr>
          <a:xfrm>
            <a:off x="5715000" y="3778514"/>
            <a:ext cx="10318701" cy="684803"/>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2800" dirty="0">
                <a:latin typeface="Halant Medium Bold"/>
              </a:rPr>
              <a:t>Extra tree classifier was the champion model  </a:t>
            </a:r>
          </a:p>
        </p:txBody>
      </p:sp>
      <p:pic>
        <p:nvPicPr>
          <p:cNvPr id="3" name="Picture 2">
            <a:extLst>
              <a:ext uri="{FF2B5EF4-FFF2-40B4-BE49-F238E27FC236}">
                <a16:creationId xmlns:a16="http://schemas.microsoft.com/office/drawing/2014/main" id="{D64BD101-47C4-4D1D-84C2-37BC10E1C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080" y="4588247"/>
            <a:ext cx="7337703" cy="5302082"/>
          </a:xfrm>
          <a:prstGeom prst="rect">
            <a:avLst/>
          </a:prstGeom>
        </p:spPr>
      </p:pic>
      <p:sp>
        <p:nvSpPr>
          <p:cNvPr id="27" name="Rectangle: Rounded Corners 26">
            <a:extLst>
              <a:ext uri="{FF2B5EF4-FFF2-40B4-BE49-F238E27FC236}">
                <a16:creationId xmlns:a16="http://schemas.microsoft.com/office/drawing/2014/main" id="{6BA0F34C-FBB7-4099-8F35-FEA6FFA57BD5}"/>
              </a:ext>
            </a:extLst>
          </p:cNvPr>
          <p:cNvSpPr/>
          <p:nvPr/>
        </p:nvSpPr>
        <p:spPr>
          <a:xfrm>
            <a:off x="404456" y="7533820"/>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Train on the Full Dataset</a:t>
            </a:r>
          </a:p>
        </p:txBody>
      </p:sp>
    </p:spTree>
    <p:extLst>
      <p:ext uri="{BB962C8B-B14F-4D97-AF65-F5344CB8AC3E}">
        <p14:creationId xmlns:p14="http://schemas.microsoft.com/office/powerpoint/2010/main" val="16441333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 </a:t>
            </a:r>
          </a:p>
        </p:txBody>
      </p:sp>
      <p:sp>
        <p:nvSpPr>
          <p:cNvPr id="28" name="Rectangle: Rounded Corners 27">
            <a:extLst>
              <a:ext uri="{FF2B5EF4-FFF2-40B4-BE49-F238E27FC236}">
                <a16:creationId xmlns:a16="http://schemas.microsoft.com/office/drawing/2014/main" id="{A086E7C3-3575-4799-9938-151BD7E56C0A}"/>
              </a:ext>
            </a:extLst>
          </p:cNvPr>
          <p:cNvSpPr/>
          <p:nvPr/>
        </p:nvSpPr>
        <p:spPr>
          <a:xfrm>
            <a:off x="404456" y="645613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Hyperparameter tuning</a:t>
            </a:r>
          </a:p>
        </p:txBody>
      </p:sp>
      <p:pic>
        <p:nvPicPr>
          <p:cNvPr id="7" name="Picture 6">
            <a:extLst>
              <a:ext uri="{FF2B5EF4-FFF2-40B4-BE49-F238E27FC236}">
                <a16:creationId xmlns:a16="http://schemas.microsoft.com/office/drawing/2014/main" id="{DE3A3EA7-C36D-4E50-BD95-074929A7E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0" y="7350650"/>
            <a:ext cx="3600449" cy="2114762"/>
          </a:xfrm>
          <a:prstGeom prst="rect">
            <a:avLst/>
          </a:prstGeom>
        </p:spPr>
      </p:pic>
      <p:pic>
        <p:nvPicPr>
          <p:cNvPr id="11" name="Picture 10">
            <a:extLst>
              <a:ext uri="{FF2B5EF4-FFF2-40B4-BE49-F238E27FC236}">
                <a16:creationId xmlns:a16="http://schemas.microsoft.com/office/drawing/2014/main" id="{F1E66494-AFD1-47C7-9334-15DFDF6667E3}"/>
              </a:ext>
            </a:extLst>
          </p:cNvPr>
          <p:cNvPicPr>
            <a:picLocks noChangeAspect="1"/>
          </p:cNvPicPr>
          <p:nvPr/>
        </p:nvPicPr>
        <p:blipFill rotWithShape="1">
          <a:blip r:embed="rId4"/>
          <a:srcRect t="-1" b="14199"/>
          <a:stretch/>
        </p:blipFill>
        <p:spPr>
          <a:xfrm>
            <a:off x="5834743" y="4229100"/>
            <a:ext cx="7848139" cy="5236312"/>
          </a:xfrm>
          <a:prstGeom prst="rect">
            <a:avLst/>
          </a:prstGeom>
        </p:spPr>
      </p:pic>
      <p:cxnSp>
        <p:nvCxnSpPr>
          <p:cNvPr id="29" name="Straight Connector 28">
            <a:extLst>
              <a:ext uri="{FF2B5EF4-FFF2-40B4-BE49-F238E27FC236}">
                <a16:creationId xmlns:a16="http://schemas.microsoft.com/office/drawing/2014/main" id="{AF8F6DB5-CABB-4B83-AA68-77232A49C98F}"/>
              </a:ext>
            </a:extLst>
          </p:cNvPr>
          <p:cNvCxnSpPr>
            <a:cxnSpLocks/>
          </p:cNvCxnSpPr>
          <p:nvPr/>
        </p:nvCxnSpPr>
        <p:spPr>
          <a:xfrm>
            <a:off x="5486400" y="2705100"/>
            <a:ext cx="0" cy="70866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63E7CF1-64BE-4BAA-B082-87747448E4D9}"/>
              </a:ext>
            </a:extLst>
          </p:cNvPr>
          <p:cNvSpPr/>
          <p:nvPr/>
        </p:nvSpPr>
        <p:spPr>
          <a:xfrm>
            <a:off x="7637472" y="3744407"/>
            <a:ext cx="4003019"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Extra tree Confusion Matrix</a:t>
            </a:r>
            <a:endParaRPr lang="en-US" sz="1400" dirty="0">
              <a:latin typeface="Halant Medium Bold"/>
            </a:endParaRPr>
          </a:p>
        </p:txBody>
      </p:sp>
      <p:sp>
        <p:nvSpPr>
          <p:cNvPr id="33" name="Rectangle 32">
            <a:extLst>
              <a:ext uri="{FF2B5EF4-FFF2-40B4-BE49-F238E27FC236}">
                <a16:creationId xmlns:a16="http://schemas.microsoft.com/office/drawing/2014/main" id="{E2FCF92D-F7BD-4E4C-8D60-EC3136CD5052}"/>
              </a:ext>
            </a:extLst>
          </p:cNvPr>
          <p:cNvSpPr/>
          <p:nvPr/>
        </p:nvSpPr>
        <p:spPr>
          <a:xfrm>
            <a:off x="14855150" y="6975360"/>
            <a:ext cx="3028394" cy="430887"/>
          </a:xfrm>
          <a:prstGeom prst="rect">
            <a:avLst/>
          </a:prstGeom>
        </p:spPr>
        <p:txBody>
          <a:bodyPr wrap="none">
            <a:spAutoFit/>
          </a:bodyPr>
          <a:lstStyle/>
          <a:p>
            <a:pPr algn="ctr">
              <a:lnSpc>
                <a:spcPct val="150000"/>
              </a:lnSpc>
              <a:spcBef>
                <a:spcPct val="0"/>
              </a:spcBef>
              <a:spcAft>
                <a:spcPct val="35000"/>
              </a:spcAft>
            </a:pPr>
            <a:r>
              <a:rPr lang="en-US" sz="1600" dirty="0">
                <a:latin typeface="Halant Medium Bold"/>
              </a:rPr>
              <a:t>Extra tree Classification Report</a:t>
            </a:r>
            <a:endParaRPr lang="en-US" sz="1050" dirty="0">
              <a:latin typeface="Halant Medium Bold"/>
            </a:endParaRPr>
          </a:p>
        </p:txBody>
      </p:sp>
      <p:sp>
        <p:nvSpPr>
          <p:cNvPr id="38" name="Rectangle 37">
            <a:extLst>
              <a:ext uri="{FF2B5EF4-FFF2-40B4-BE49-F238E27FC236}">
                <a16:creationId xmlns:a16="http://schemas.microsoft.com/office/drawing/2014/main" id="{659B5C8B-8711-4E1F-9CF0-4603EAA4272F}"/>
              </a:ext>
            </a:extLst>
          </p:cNvPr>
          <p:cNvSpPr/>
          <p:nvPr/>
        </p:nvSpPr>
        <p:spPr>
          <a:xfrm>
            <a:off x="5715000" y="2601530"/>
            <a:ext cx="10318701" cy="684803"/>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2800" dirty="0">
                <a:latin typeface="Halant Medium Bold"/>
              </a:rPr>
              <a:t>Extra tree classifier was the champion model  </a:t>
            </a:r>
          </a:p>
        </p:txBody>
      </p:sp>
      <p:sp>
        <p:nvSpPr>
          <p:cNvPr id="32" name="Rectangle: Rounded Corners 31">
            <a:extLst>
              <a:ext uri="{FF2B5EF4-FFF2-40B4-BE49-F238E27FC236}">
                <a16:creationId xmlns:a16="http://schemas.microsoft.com/office/drawing/2014/main" id="{D69A35AC-76CF-439D-ADC4-92985B06F0A7}"/>
              </a:ext>
            </a:extLst>
          </p:cNvPr>
          <p:cNvSpPr/>
          <p:nvPr/>
        </p:nvSpPr>
        <p:spPr>
          <a:xfrm>
            <a:off x="404456" y="753382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 on the Full Dataset</a:t>
            </a:r>
          </a:p>
        </p:txBody>
      </p:sp>
      <p:sp>
        <p:nvSpPr>
          <p:cNvPr id="34" name="Rectangle: Rounded Corners 33">
            <a:extLst>
              <a:ext uri="{FF2B5EF4-FFF2-40B4-BE49-F238E27FC236}">
                <a16:creationId xmlns:a16="http://schemas.microsoft.com/office/drawing/2014/main" id="{016A4353-FDC9-472B-8E02-7DA55467A18D}"/>
              </a:ext>
            </a:extLst>
          </p:cNvPr>
          <p:cNvSpPr/>
          <p:nvPr/>
        </p:nvSpPr>
        <p:spPr>
          <a:xfrm>
            <a:off x="404456" y="8598805"/>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Results</a:t>
            </a:r>
          </a:p>
        </p:txBody>
      </p:sp>
    </p:spTree>
    <p:extLst>
      <p:ext uri="{BB962C8B-B14F-4D97-AF65-F5344CB8AC3E}">
        <p14:creationId xmlns:p14="http://schemas.microsoft.com/office/powerpoint/2010/main" val="30911095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2343"/>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1DD8F3D-3FDC-4D84-AFCC-5E1753711E16}"/>
              </a:ext>
            </a:extLst>
          </p:cNvPr>
          <p:cNvGrpSpPr/>
          <p:nvPr/>
        </p:nvGrpSpPr>
        <p:grpSpPr>
          <a:xfrm>
            <a:off x="771550" y="77076"/>
            <a:ext cx="1438250" cy="1280378"/>
            <a:chOff x="7225326" y="647700"/>
            <a:chExt cx="1650076" cy="1422479"/>
          </a:xfrm>
        </p:grpSpPr>
        <p:grpSp>
          <p:nvGrpSpPr>
            <p:cNvPr id="44" name="Group 43">
              <a:extLst>
                <a:ext uri="{FF2B5EF4-FFF2-40B4-BE49-F238E27FC236}">
                  <a16:creationId xmlns:a16="http://schemas.microsoft.com/office/drawing/2014/main" id="{56530A44-B2C5-413C-B113-73E828306813}"/>
                </a:ext>
              </a:extLst>
            </p:cNvPr>
            <p:cNvGrpSpPr/>
            <p:nvPr/>
          </p:nvGrpSpPr>
          <p:grpSpPr>
            <a:xfrm>
              <a:off x="7225326" y="647700"/>
              <a:ext cx="1650076" cy="1422479"/>
              <a:chOff x="480711" y="830984"/>
              <a:chExt cx="1650076" cy="1422479"/>
            </a:xfrm>
          </p:grpSpPr>
          <p:sp>
            <p:nvSpPr>
              <p:cNvPr id="46" name="Hexagon 45">
                <a:extLst>
                  <a:ext uri="{FF2B5EF4-FFF2-40B4-BE49-F238E27FC236}">
                    <a16:creationId xmlns:a16="http://schemas.microsoft.com/office/drawing/2014/main" id="{42C955C5-0807-4A26-BE19-E72EFC615C7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61AE9EB-D044-4636-A91D-EEEC39F5A2E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95FD5262-BF9B-490E-AE0A-4BEC727A5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50" name="Rectangle 49">
            <a:extLst>
              <a:ext uri="{FF2B5EF4-FFF2-40B4-BE49-F238E27FC236}">
                <a16:creationId xmlns:a16="http://schemas.microsoft.com/office/drawing/2014/main" id="{F6822335-2ED1-49D0-8D32-C02654643F78}"/>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8" name="Rectangle: Rounded Corners 17">
            <a:extLst>
              <a:ext uri="{FF2B5EF4-FFF2-40B4-BE49-F238E27FC236}">
                <a16:creationId xmlns:a16="http://schemas.microsoft.com/office/drawing/2014/main" id="{60BCBEDC-E024-45B5-8866-2E0A490B5DB2}"/>
              </a:ext>
            </a:extLst>
          </p:cNvPr>
          <p:cNvSpPr/>
          <p:nvPr/>
        </p:nvSpPr>
        <p:spPr>
          <a:xfrm>
            <a:off x="8288643" y="516163"/>
            <a:ext cx="910918"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Signals</a:t>
            </a:r>
          </a:p>
        </p:txBody>
      </p:sp>
      <p:sp>
        <p:nvSpPr>
          <p:cNvPr id="19" name="Rectangle: Rounded Corners 18">
            <a:extLst>
              <a:ext uri="{FF2B5EF4-FFF2-40B4-BE49-F238E27FC236}">
                <a16:creationId xmlns:a16="http://schemas.microsoft.com/office/drawing/2014/main" id="{99BAAD87-CF52-4AB7-9C0C-3A2DBC4D3BB6}"/>
              </a:ext>
            </a:extLst>
          </p:cNvPr>
          <p:cNvSpPr/>
          <p:nvPr/>
        </p:nvSpPr>
        <p:spPr>
          <a:xfrm>
            <a:off x="10041743" y="140323"/>
            <a:ext cx="2378858" cy="405152"/>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Mel spectrogram mean</a:t>
            </a:r>
          </a:p>
        </p:txBody>
      </p:sp>
      <p:sp>
        <p:nvSpPr>
          <p:cNvPr id="20" name="Rectangle: Rounded Corners 19">
            <a:extLst>
              <a:ext uri="{FF2B5EF4-FFF2-40B4-BE49-F238E27FC236}">
                <a16:creationId xmlns:a16="http://schemas.microsoft.com/office/drawing/2014/main" id="{41080013-226C-4748-AAAC-C2C6F3BBA951}"/>
              </a:ext>
            </a:extLst>
          </p:cNvPr>
          <p:cNvSpPr/>
          <p:nvPr/>
        </p:nvSpPr>
        <p:spPr>
          <a:xfrm>
            <a:off x="10078404" y="763684"/>
            <a:ext cx="1124337" cy="405153"/>
          </a:xfrm>
          <a:prstGeom prst="roundRect">
            <a:avLst/>
          </a:prstGeom>
          <a:solidFill>
            <a:schemeClr val="accent1">
              <a:lumMod val="40000"/>
              <a:lumOff val="6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MFCC</a:t>
            </a:r>
          </a:p>
        </p:txBody>
      </p:sp>
      <p:cxnSp>
        <p:nvCxnSpPr>
          <p:cNvPr id="21" name="Straight Arrow Connector 20">
            <a:extLst>
              <a:ext uri="{FF2B5EF4-FFF2-40B4-BE49-F238E27FC236}">
                <a16:creationId xmlns:a16="http://schemas.microsoft.com/office/drawing/2014/main" id="{980DD4CA-9F2C-4C9E-B89A-0976BEA63372}"/>
              </a:ext>
            </a:extLst>
          </p:cNvPr>
          <p:cNvCxnSpPr>
            <a:cxnSpLocks/>
            <a:stCxn id="18" idx="3"/>
            <a:endCxn id="19" idx="1"/>
          </p:cNvCxnSpPr>
          <p:nvPr/>
        </p:nvCxnSpPr>
        <p:spPr>
          <a:xfrm flipV="1">
            <a:off x="9199561" y="342899"/>
            <a:ext cx="842182" cy="375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40AF1EC-06E2-4D06-B772-057997AFD13D}"/>
              </a:ext>
            </a:extLst>
          </p:cNvPr>
          <p:cNvSpPr/>
          <p:nvPr/>
        </p:nvSpPr>
        <p:spPr>
          <a:xfrm>
            <a:off x="12858756" y="729679"/>
            <a:ext cx="2131916" cy="383273"/>
          </a:xfrm>
          <a:prstGeom prst="roundRect">
            <a:avLst/>
          </a:prstGeom>
          <a:solidFill>
            <a:schemeClr val="accent5">
              <a:lumMod val="60000"/>
              <a:lumOff val="4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solidFill>
                  <a:schemeClr val="tx1"/>
                </a:solidFill>
                <a:latin typeface="Halant Medium Bold" panose="020B0604020202020204" charset="0"/>
                <a:cs typeface="Halant Medium Bold" panose="020B0604020202020204" charset="0"/>
              </a:rPr>
              <a:t>Different ML Model</a:t>
            </a:r>
          </a:p>
        </p:txBody>
      </p:sp>
      <p:cxnSp>
        <p:nvCxnSpPr>
          <p:cNvPr id="23" name="Straight Arrow Connector 22">
            <a:extLst>
              <a:ext uri="{FF2B5EF4-FFF2-40B4-BE49-F238E27FC236}">
                <a16:creationId xmlns:a16="http://schemas.microsoft.com/office/drawing/2014/main" id="{4E0C5B61-2B3F-4152-BC52-4B5FE6FD8616}"/>
              </a:ext>
            </a:extLst>
          </p:cNvPr>
          <p:cNvCxnSpPr>
            <a:cxnSpLocks/>
            <a:stCxn id="18" idx="3"/>
            <a:endCxn id="20" idx="1"/>
          </p:cNvCxnSpPr>
          <p:nvPr/>
        </p:nvCxnSpPr>
        <p:spPr>
          <a:xfrm>
            <a:off x="9199561" y="718739"/>
            <a:ext cx="878843" cy="247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CAD0A-0100-4402-A2A5-2FB34F3F4A00}"/>
              </a:ext>
            </a:extLst>
          </p:cNvPr>
          <p:cNvCxnSpPr>
            <a:cxnSpLocks/>
          </p:cNvCxnSpPr>
          <p:nvPr/>
        </p:nvCxnSpPr>
        <p:spPr>
          <a:xfrm flipV="1">
            <a:off x="11202741" y="966260"/>
            <a:ext cx="1641313" cy="4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3FF01E4-6FB7-4B2C-888D-83BFA0E8FD6A}"/>
              </a:ext>
            </a:extLst>
          </p:cNvPr>
          <p:cNvCxnSpPr>
            <a:cxnSpLocks/>
          </p:cNvCxnSpPr>
          <p:nvPr/>
        </p:nvCxnSpPr>
        <p:spPr>
          <a:xfrm>
            <a:off x="12420601" y="365371"/>
            <a:ext cx="1449139" cy="351893"/>
          </a:xfrm>
          <a:prstGeom prst="bentConnector3">
            <a:avLst>
              <a:gd name="adj1" fmla="val 1000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486A06C-6855-453F-AEC4-3F679F3355D8}"/>
              </a:ext>
            </a:extLst>
          </p:cNvPr>
          <p:cNvSpPr/>
          <p:nvPr/>
        </p:nvSpPr>
        <p:spPr>
          <a:xfrm>
            <a:off x="404456" y="430076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Feature extraction </a:t>
            </a:r>
          </a:p>
        </p:txBody>
      </p:sp>
      <p:sp>
        <p:nvSpPr>
          <p:cNvPr id="35" name="Rectangle: Rounded Corners 34">
            <a:extLst>
              <a:ext uri="{FF2B5EF4-FFF2-40B4-BE49-F238E27FC236}">
                <a16:creationId xmlns:a16="http://schemas.microsoft.com/office/drawing/2014/main" id="{6FE47EE2-5C10-40D4-8D06-64E955BFAAAC}"/>
              </a:ext>
            </a:extLst>
          </p:cNvPr>
          <p:cNvSpPr/>
          <p:nvPr/>
        </p:nvSpPr>
        <p:spPr>
          <a:xfrm>
            <a:off x="404456" y="3236949"/>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Take a Sample  </a:t>
            </a:r>
          </a:p>
        </p:txBody>
      </p:sp>
      <p:sp>
        <p:nvSpPr>
          <p:cNvPr id="26" name="Rectangle: Rounded Corners 25">
            <a:extLst>
              <a:ext uri="{FF2B5EF4-FFF2-40B4-BE49-F238E27FC236}">
                <a16:creationId xmlns:a16="http://schemas.microsoft.com/office/drawing/2014/main" id="{2B43FAA6-9F71-423B-9411-892127B630A0}"/>
              </a:ext>
            </a:extLst>
          </p:cNvPr>
          <p:cNvSpPr/>
          <p:nvPr/>
        </p:nvSpPr>
        <p:spPr>
          <a:xfrm>
            <a:off x="404456" y="537845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selection </a:t>
            </a:r>
          </a:p>
        </p:txBody>
      </p:sp>
      <p:sp>
        <p:nvSpPr>
          <p:cNvPr id="28" name="Rectangle: Rounded Corners 27">
            <a:extLst>
              <a:ext uri="{FF2B5EF4-FFF2-40B4-BE49-F238E27FC236}">
                <a16:creationId xmlns:a16="http://schemas.microsoft.com/office/drawing/2014/main" id="{A086E7C3-3575-4799-9938-151BD7E56C0A}"/>
              </a:ext>
            </a:extLst>
          </p:cNvPr>
          <p:cNvSpPr/>
          <p:nvPr/>
        </p:nvSpPr>
        <p:spPr>
          <a:xfrm>
            <a:off x="404456" y="6456135"/>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Hyperparameter tuning</a:t>
            </a:r>
          </a:p>
        </p:txBody>
      </p:sp>
      <p:sp>
        <p:nvSpPr>
          <p:cNvPr id="34" name="Rectangle: Rounded Corners 33">
            <a:extLst>
              <a:ext uri="{FF2B5EF4-FFF2-40B4-BE49-F238E27FC236}">
                <a16:creationId xmlns:a16="http://schemas.microsoft.com/office/drawing/2014/main" id="{601B6BDD-118C-425C-9078-E12BB0CD188A}"/>
              </a:ext>
            </a:extLst>
          </p:cNvPr>
          <p:cNvSpPr/>
          <p:nvPr/>
        </p:nvSpPr>
        <p:spPr>
          <a:xfrm>
            <a:off x="404456" y="7533820"/>
            <a:ext cx="4440155"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Train on the Full Dataset</a:t>
            </a:r>
          </a:p>
        </p:txBody>
      </p:sp>
      <p:sp>
        <p:nvSpPr>
          <p:cNvPr id="27" name="Rectangle: Rounded Corners 26">
            <a:extLst>
              <a:ext uri="{FF2B5EF4-FFF2-40B4-BE49-F238E27FC236}">
                <a16:creationId xmlns:a16="http://schemas.microsoft.com/office/drawing/2014/main" id="{CBC3C4A2-42E3-487B-B149-300E67129D9D}"/>
              </a:ext>
            </a:extLst>
          </p:cNvPr>
          <p:cNvSpPr/>
          <p:nvPr/>
        </p:nvSpPr>
        <p:spPr>
          <a:xfrm>
            <a:off x="404456" y="8598805"/>
            <a:ext cx="4440155"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Results</a:t>
            </a:r>
          </a:p>
        </p:txBody>
      </p:sp>
      <p:pic>
        <p:nvPicPr>
          <p:cNvPr id="7" name="Picture 6">
            <a:extLst>
              <a:ext uri="{FF2B5EF4-FFF2-40B4-BE49-F238E27FC236}">
                <a16:creationId xmlns:a16="http://schemas.microsoft.com/office/drawing/2014/main" id="{DE3A3EA7-C36D-4E50-BD95-074929A7E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2741" y="4229100"/>
            <a:ext cx="7005576" cy="4114800"/>
          </a:xfrm>
          <a:prstGeom prst="rect">
            <a:avLst/>
          </a:prstGeom>
        </p:spPr>
      </p:pic>
      <p:pic>
        <p:nvPicPr>
          <p:cNvPr id="11" name="Picture 10">
            <a:extLst>
              <a:ext uri="{FF2B5EF4-FFF2-40B4-BE49-F238E27FC236}">
                <a16:creationId xmlns:a16="http://schemas.microsoft.com/office/drawing/2014/main" id="{F1E66494-AFD1-47C7-9334-15DFDF6667E3}"/>
              </a:ext>
            </a:extLst>
          </p:cNvPr>
          <p:cNvPicPr>
            <a:picLocks noChangeAspect="1"/>
          </p:cNvPicPr>
          <p:nvPr/>
        </p:nvPicPr>
        <p:blipFill rotWithShape="1">
          <a:blip r:embed="rId4"/>
          <a:srcRect t="-1" b="14199"/>
          <a:stretch/>
        </p:blipFill>
        <p:spPr>
          <a:xfrm>
            <a:off x="5834743" y="6037278"/>
            <a:ext cx="5138057" cy="3428134"/>
          </a:xfrm>
          <a:prstGeom prst="rect">
            <a:avLst/>
          </a:prstGeom>
        </p:spPr>
      </p:pic>
      <p:cxnSp>
        <p:nvCxnSpPr>
          <p:cNvPr id="29" name="Straight Connector 28">
            <a:extLst>
              <a:ext uri="{FF2B5EF4-FFF2-40B4-BE49-F238E27FC236}">
                <a16:creationId xmlns:a16="http://schemas.microsoft.com/office/drawing/2014/main" id="{AF8F6DB5-CABB-4B83-AA68-77232A49C98F}"/>
              </a:ext>
            </a:extLst>
          </p:cNvPr>
          <p:cNvCxnSpPr>
            <a:cxnSpLocks/>
          </p:cNvCxnSpPr>
          <p:nvPr/>
        </p:nvCxnSpPr>
        <p:spPr>
          <a:xfrm>
            <a:off x="5486400" y="2705100"/>
            <a:ext cx="0" cy="70866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63E7CF1-64BE-4BAA-B082-87747448E4D9}"/>
              </a:ext>
            </a:extLst>
          </p:cNvPr>
          <p:cNvSpPr/>
          <p:nvPr/>
        </p:nvSpPr>
        <p:spPr>
          <a:xfrm>
            <a:off x="7010400" y="5703213"/>
            <a:ext cx="2727029" cy="430887"/>
          </a:xfrm>
          <a:prstGeom prst="rect">
            <a:avLst/>
          </a:prstGeom>
        </p:spPr>
        <p:txBody>
          <a:bodyPr wrap="none">
            <a:spAutoFit/>
          </a:bodyPr>
          <a:lstStyle/>
          <a:p>
            <a:pPr algn="ctr">
              <a:lnSpc>
                <a:spcPct val="150000"/>
              </a:lnSpc>
              <a:spcBef>
                <a:spcPct val="0"/>
              </a:spcBef>
              <a:spcAft>
                <a:spcPct val="35000"/>
              </a:spcAft>
            </a:pPr>
            <a:r>
              <a:rPr lang="en-US" sz="1600" dirty="0">
                <a:latin typeface="Halant Medium Bold"/>
              </a:rPr>
              <a:t>Extra tree Confusion Matrix</a:t>
            </a:r>
            <a:endParaRPr lang="en-US" sz="1050" dirty="0">
              <a:latin typeface="Halant Medium Bold"/>
            </a:endParaRPr>
          </a:p>
        </p:txBody>
      </p:sp>
      <p:sp>
        <p:nvSpPr>
          <p:cNvPr id="33" name="Rectangle 32">
            <a:extLst>
              <a:ext uri="{FF2B5EF4-FFF2-40B4-BE49-F238E27FC236}">
                <a16:creationId xmlns:a16="http://schemas.microsoft.com/office/drawing/2014/main" id="{E2FCF92D-F7BD-4E4C-8D60-EC3136CD5052}"/>
              </a:ext>
            </a:extLst>
          </p:cNvPr>
          <p:cNvSpPr/>
          <p:nvPr/>
        </p:nvSpPr>
        <p:spPr>
          <a:xfrm>
            <a:off x="13030200" y="3724187"/>
            <a:ext cx="4456669" cy="600164"/>
          </a:xfrm>
          <a:prstGeom prst="rect">
            <a:avLst/>
          </a:prstGeom>
        </p:spPr>
        <p:txBody>
          <a:bodyPr wrap="none">
            <a:spAutoFit/>
          </a:bodyPr>
          <a:lstStyle/>
          <a:p>
            <a:pPr algn="ctr">
              <a:lnSpc>
                <a:spcPct val="150000"/>
              </a:lnSpc>
              <a:spcBef>
                <a:spcPct val="0"/>
              </a:spcBef>
              <a:spcAft>
                <a:spcPct val="35000"/>
              </a:spcAft>
            </a:pPr>
            <a:r>
              <a:rPr lang="en-US" sz="2400" dirty="0">
                <a:latin typeface="Halant Medium Bold"/>
              </a:rPr>
              <a:t>Extra tree Classification Report</a:t>
            </a:r>
            <a:endParaRPr lang="en-US" sz="1400" dirty="0">
              <a:latin typeface="Halant Medium Bold"/>
            </a:endParaRPr>
          </a:p>
        </p:txBody>
      </p:sp>
      <p:sp>
        <p:nvSpPr>
          <p:cNvPr id="32" name="Rectangle 31">
            <a:extLst>
              <a:ext uri="{FF2B5EF4-FFF2-40B4-BE49-F238E27FC236}">
                <a16:creationId xmlns:a16="http://schemas.microsoft.com/office/drawing/2014/main" id="{0AF34800-7A1E-4855-8459-BDC7C51666C5}"/>
              </a:ext>
            </a:extLst>
          </p:cNvPr>
          <p:cNvSpPr/>
          <p:nvPr/>
        </p:nvSpPr>
        <p:spPr>
          <a:xfrm>
            <a:off x="5715000" y="2496904"/>
            <a:ext cx="10318701" cy="684803"/>
          </a:xfrm>
          <a:prstGeom prst="rect">
            <a:avLst/>
          </a:prstGeom>
        </p:spPr>
        <p:txBody>
          <a:bodyPr wrap="square">
            <a:spAutoFit/>
          </a:bodyPr>
          <a:lstStyle/>
          <a:p>
            <a:pPr marL="457200" indent="-457200" algn="just">
              <a:lnSpc>
                <a:spcPct val="150000"/>
              </a:lnSpc>
              <a:spcBef>
                <a:spcPct val="0"/>
              </a:spcBef>
              <a:spcAft>
                <a:spcPct val="35000"/>
              </a:spcAft>
              <a:buFont typeface="Arial" panose="020B0604020202020204" pitchFamily="34" charset="0"/>
              <a:buChar char="•"/>
            </a:pPr>
            <a:r>
              <a:rPr lang="en-US" sz="2800" dirty="0">
                <a:latin typeface="Halant Medium Bold"/>
              </a:rPr>
              <a:t>Extra tree classifier was the champion model  </a:t>
            </a:r>
          </a:p>
        </p:txBody>
      </p:sp>
    </p:spTree>
    <p:extLst>
      <p:ext uri="{BB962C8B-B14F-4D97-AF65-F5344CB8AC3E}">
        <p14:creationId xmlns:p14="http://schemas.microsoft.com/office/powerpoint/2010/main" val="783454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19" name="Rectangle: Rounded Corners 18">
            <a:extLst>
              <a:ext uri="{FF2B5EF4-FFF2-40B4-BE49-F238E27FC236}">
                <a16:creationId xmlns:a16="http://schemas.microsoft.com/office/drawing/2014/main" id="{1E0C6E42-386C-9DB5-FB4F-41A8CC1638A2}"/>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0" name="Rectangle: Rounded Corners 19">
            <a:extLst>
              <a:ext uri="{FF2B5EF4-FFF2-40B4-BE49-F238E27FC236}">
                <a16:creationId xmlns:a16="http://schemas.microsoft.com/office/drawing/2014/main" id="{63541E0C-7EFE-E4EB-A481-92F1041E7157}"/>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17" name="Straight Arrow Connector 16">
            <a:extLst>
              <a:ext uri="{FF2B5EF4-FFF2-40B4-BE49-F238E27FC236}">
                <a16:creationId xmlns:a16="http://schemas.microsoft.com/office/drawing/2014/main" id="{402C693A-8724-49D1-8AC3-B3D55061CEA6}"/>
              </a:ext>
            </a:extLst>
          </p:cNvPr>
          <p:cNvCxnSpPr>
            <a:cxnSpLocks/>
            <a:stCxn id="19"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F483A1-7655-4366-9C0A-93CD0B176328}"/>
              </a:ext>
            </a:extLst>
          </p:cNvPr>
          <p:cNvCxnSpPr>
            <a:cxnSpLocks/>
            <a:endCxn id="19"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3EFFC40-B9FB-4466-BF2F-22B2000E9030}"/>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Tree>
    <p:extLst>
      <p:ext uri="{BB962C8B-B14F-4D97-AF65-F5344CB8AC3E}">
        <p14:creationId xmlns:p14="http://schemas.microsoft.com/office/powerpoint/2010/main" val="3467515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Sampling audios</a:t>
            </a:r>
          </a:p>
        </p:txBody>
      </p:sp>
      <p:sp>
        <p:nvSpPr>
          <p:cNvPr id="63" name="TextBox 62">
            <a:extLst>
              <a:ext uri="{FF2B5EF4-FFF2-40B4-BE49-F238E27FC236}">
                <a16:creationId xmlns:a16="http://schemas.microsoft.com/office/drawing/2014/main" id="{6A3DB1F7-7907-232E-E987-DC22B365597E}"/>
              </a:ext>
            </a:extLst>
          </p:cNvPr>
          <p:cNvSpPr txBox="1"/>
          <p:nvPr/>
        </p:nvSpPr>
        <p:spPr>
          <a:xfrm>
            <a:off x="5715000" y="3707552"/>
            <a:ext cx="9164782" cy="1331134"/>
          </a:xfrm>
          <a:prstGeom prst="rect">
            <a:avLst/>
          </a:prstGeom>
          <a:noFill/>
        </p:spPr>
        <p:txBody>
          <a:bodyPr wrap="square">
            <a:spAutoFit/>
          </a:bodyPr>
          <a:lstStyle/>
          <a:p>
            <a:pPr marL="342900" indent="-342900" algn="just">
              <a:lnSpc>
                <a:spcPct val="150000"/>
              </a:lnSpc>
              <a:spcBef>
                <a:spcPct val="0"/>
              </a:spcBef>
              <a:spcAft>
                <a:spcPct val="35000"/>
              </a:spcAft>
              <a:buFont typeface="Arial" panose="020B0604020202020204" pitchFamily="34" charset="0"/>
              <a:buChar char="•"/>
            </a:pPr>
            <a:r>
              <a:rPr lang="en-US" sz="2800" dirty="0">
                <a:latin typeface="Halant Medium Bold"/>
              </a:rPr>
              <a:t>Sampling the Data to be 35,000  audio files equally distributed over all Languages.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Tree>
    <p:extLst>
      <p:ext uri="{BB962C8B-B14F-4D97-AF65-F5344CB8AC3E}">
        <p14:creationId xmlns:p14="http://schemas.microsoft.com/office/powerpoint/2010/main" val="29477140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Baseline Models</a:t>
            </a:r>
          </a:p>
        </p:txBody>
      </p:sp>
      <p:pic>
        <p:nvPicPr>
          <p:cNvPr id="31" name="Picture 2">
            <a:extLst>
              <a:ext uri="{FF2B5EF4-FFF2-40B4-BE49-F238E27FC236}">
                <a16:creationId xmlns:a16="http://schemas.microsoft.com/office/drawing/2014/main" id="{97A3D3F7-4064-42BF-84A8-5F6562B9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0" y="7344822"/>
            <a:ext cx="4806483" cy="277377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
            <a:extLst>
              <a:ext uri="{FF2B5EF4-FFF2-40B4-BE49-F238E27FC236}">
                <a16:creationId xmlns:a16="http://schemas.microsoft.com/office/drawing/2014/main" id="{F5CDE980-27F6-4CF1-92CB-32D6F47F3F8A}"/>
              </a:ext>
            </a:extLst>
          </p:cNvPr>
          <p:cNvSpPr txBox="1"/>
          <p:nvPr/>
        </p:nvSpPr>
        <p:spPr>
          <a:xfrm>
            <a:off x="13823108" y="6906403"/>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pic>
        <p:nvPicPr>
          <p:cNvPr id="34" name="Picture 6">
            <a:extLst>
              <a:ext uri="{FF2B5EF4-FFF2-40B4-BE49-F238E27FC236}">
                <a16:creationId xmlns:a16="http://schemas.microsoft.com/office/drawing/2014/main" id="{BABDC685-77C8-4900-9E68-F2F33F73D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1838" y="3725463"/>
            <a:ext cx="3841156" cy="291107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5">
            <a:extLst>
              <a:ext uri="{FF2B5EF4-FFF2-40B4-BE49-F238E27FC236}">
                <a16:creationId xmlns:a16="http://schemas.microsoft.com/office/drawing/2014/main" id="{2E812AFC-00F8-432C-89E7-8BF80BC2081B}"/>
              </a:ext>
            </a:extLst>
          </p:cNvPr>
          <p:cNvSpPr txBox="1"/>
          <p:nvPr/>
        </p:nvSpPr>
        <p:spPr>
          <a:xfrm>
            <a:off x="13258800" y="3253027"/>
            <a:ext cx="3859792"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Confusion Matrix</a:t>
            </a:r>
          </a:p>
        </p:txBody>
      </p:sp>
      <p:pic>
        <p:nvPicPr>
          <p:cNvPr id="37" name="Picture 12">
            <a:extLst>
              <a:ext uri="{FF2B5EF4-FFF2-40B4-BE49-F238E27FC236}">
                <a16:creationId xmlns:a16="http://schemas.microsoft.com/office/drawing/2014/main" id="{531F66C5-0E9A-43E3-B9D7-0E2EDF606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309" y="4038601"/>
            <a:ext cx="5597383" cy="434339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5">
            <a:extLst>
              <a:ext uri="{FF2B5EF4-FFF2-40B4-BE49-F238E27FC236}">
                <a16:creationId xmlns:a16="http://schemas.microsoft.com/office/drawing/2014/main" id="{E83474E0-D06D-40F0-9DC6-A6227FDB243D}"/>
              </a:ext>
            </a:extLst>
          </p:cNvPr>
          <p:cNvSpPr txBox="1"/>
          <p:nvPr/>
        </p:nvSpPr>
        <p:spPr>
          <a:xfrm>
            <a:off x="6309023" y="3508829"/>
            <a:ext cx="5886657" cy="712992"/>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Model compares</a:t>
            </a:r>
          </a:p>
        </p:txBody>
      </p:sp>
    </p:spTree>
    <p:extLst>
      <p:ext uri="{BB962C8B-B14F-4D97-AF65-F5344CB8AC3E}">
        <p14:creationId xmlns:p14="http://schemas.microsoft.com/office/powerpoint/2010/main" val="24149966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0"/>
            <a:ext cx="4295899" cy="1028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BEDD48F-FEB1-4BAC-8A26-55026ABF3FB4}"/>
              </a:ext>
            </a:extLst>
          </p:cNvPr>
          <p:cNvSpPr/>
          <p:nvPr/>
        </p:nvSpPr>
        <p:spPr>
          <a:xfrm>
            <a:off x="5867400" y="2451437"/>
            <a:ext cx="3048000" cy="1015663"/>
          </a:xfrm>
          <a:prstGeom prst="rect">
            <a:avLst/>
          </a:prstGeom>
        </p:spPr>
        <p:txBody>
          <a:bodyPr wrap="square">
            <a:spAutoFit/>
          </a:bodyPr>
          <a:lstStyle/>
          <a:p>
            <a:pPr algn="justLow"/>
            <a:r>
              <a:rPr lang="en-US" sz="2000" dirty="0">
                <a:latin typeface="Times New Roman" panose="02020603050405020304" pitchFamily="18" charset="0"/>
                <a:cs typeface="Times New Roman" panose="02020603050405020304" pitchFamily="18" charset="0"/>
              </a:rPr>
              <a:t>Nearly </a:t>
            </a:r>
            <a:r>
              <a:rPr lang="en-US" sz="2000" b="1" dirty="0">
                <a:latin typeface="Times New Roman" panose="02020603050405020304" pitchFamily="18" charset="0"/>
                <a:cs typeface="Times New Roman" panose="02020603050405020304" pitchFamily="18" charset="0"/>
              </a:rPr>
              <a:t>eight billion</a:t>
            </a:r>
            <a:r>
              <a:rPr lang="en-US" sz="2000" dirty="0">
                <a:latin typeface="Times New Roman" panose="02020603050405020304" pitchFamily="18" charset="0"/>
                <a:cs typeface="Times New Roman" panose="02020603050405020304" pitchFamily="18" charset="0"/>
              </a:rPr>
              <a:t> people worldwide are speaking </a:t>
            </a:r>
            <a:r>
              <a:rPr lang="en-US" sz="2000" b="1" dirty="0">
                <a:latin typeface="Times New Roman" panose="02020603050405020304" pitchFamily="18" charset="0"/>
                <a:cs typeface="Times New Roman" panose="02020603050405020304" pitchFamily="18" charset="0"/>
              </a:rPr>
              <a:t>7,000 languages</a:t>
            </a:r>
            <a:r>
              <a:rPr lang="en-US" sz="2000" dirty="0">
                <a:latin typeface="Times New Roman" panose="02020603050405020304" pitchFamily="18" charset="0"/>
                <a:cs typeface="Times New Roman" panose="02020603050405020304" pitchFamily="18" charset="0"/>
              </a:rPr>
              <a:t>.</a:t>
            </a:r>
            <a:endParaRPr lang="en-US" sz="2000" dirty="0"/>
          </a:p>
        </p:txBody>
      </p:sp>
      <p:pic>
        <p:nvPicPr>
          <p:cNvPr id="14" name="Picture 13">
            <a:extLst>
              <a:ext uri="{FF2B5EF4-FFF2-40B4-BE49-F238E27FC236}">
                <a16:creationId xmlns:a16="http://schemas.microsoft.com/office/drawing/2014/main" id="{5B7DDF8F-1FFE-47B6-9311-8301660BF6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5530" y="5143500"/>
            <a:ext cx="1761670" cy="1761670"/>
          </a:xfrm>
          <a:prstGeom prst="rect">
            <a:avLst/>
          </a:prstGeom>
          <a:noFill/>
        </p:spPr>
      </p:pic>
      <p:pic>
        <p:nvPicPr>
          <p:cNvPr id="9" name="Picture 8">
            <a:extLst>
              <a:ext uri="{FF2B5EF4-FFF2-40B4-BE49-F238E27FC236}">
                <a16:creationId xmlns:a16="http://schemas.microsoft.com/office/drawing/2014/main" id="{CF964D92-E474-4ACE-BD63-AE872C8CE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57" y="2692182"/>
            <a:ext cx="2286000" cy="2286000"/>
          </a:xfrm>
          <a:prstGeom prst="rect">
            <a:avLst/>
          </a:prstGeom>
        </p:spPr>
      </p:pic>
      <p:sp>
        <p:nvSpPr>
          <p:cNvPr id="16" name="Rectangle 15">
            <a:extLst>
              <a:ext uri="{FF2B5EF4-FFF2-40B4-BE49-F238E27FC236}">
                <a16:creationId xmlns:a16="http://schemas.microsoft.com/office/drawing/2014/main" id="{4D0D9DF9-A042-40D0-80CD-6CD208E1F2FF}"/>
              </a:ext>
            </a:extLst>
          </p:cNvPr>
          <p:cNvSpPr/>
          <p:nvPr/>
        </p:nvSpPr>
        <p:spPr>
          <a:xfrm>
            <a:off x="5867400" y="6972300"/>
            <a:ext cx="3004457" cy="224676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and knowing which language a person speaks is critically problematic as it is difficult for any system to differentiate between all of these languages through voice only.</a:t>
            </a:r>
          </a:p>
        </p:txBody>
      </p:sp>
      <p:sp>
        <p:nvSpPr>
          <p:cNvPr id="17" name="Freeform: Shape 16">
            <a:extLst>
              <a:ext uri="{FF2B5EF4-FFF2-40B4-BE49-F238E27FC236}">
                <a16:creationId xmlns:a16="http://schemas.microsoft.com/office/drawing/2014/main" id="{103D31F1-3013-47AF-9F0F-0BD93BE843FE}"/>
              </a:ext>
            </a:extLst>
          </p:cNvPr>
          <p:cNvSpPr/>
          <p:nvPr/>
        </p:nvSpPr>
        <p:spPr>
          <a:xfrm>
            <a:off x="560670" y="4991100"/>
            <a:ext cx="4163730"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Problem Statement</a:t>
            </a:r>
            <a:r>
              <a:rPr lang="ar-EG" sz="6000" dirty="0">
                <a:solidFill>
                  <a:schemeClr val="bg1"/>
                </a:solidFill>
                <a:latin typeface="Halant Medium Bold"/>
              </a:rPr>
              <a:t> </a:t>
            </a:r>
            <a:endParaRPr lang="en-US" sz="6000" dirty="0">
              <a:solidFill>
                <a:schemeClr val="bg1"/>
              </a:solidFill>
              <a:latin typeface="Halant Medium Bold"/>
            </a:endParaRPr>
          </a:p>
        </p:txBody>
      </p:sp>
      <p:pic>
        <p:nvPicPr>
          <p:cNvPr id="13" name="Picture 12">
            <a:extLst>
              <a:ext uri="{FF2B5EF4-FFF2-40B4-BE49-F238E27FC236}">
                <a16:creationId xmlns:a16="http://schemas.microsoft.com/office/drawing/2014/main" id="{569058CC-4272-4957-97B0-3E8F8F4F5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199" y="538874"/>
            <a:ext cx="1863479" cy="1863479"/>
          </a:xfrm>
          <a:prstGeom prst="rect">
            <a:avLst/>
          </a:prstGeom>
        </p:spPr>
      </p:pic>
      <p:pic>
        <p:nvPicPr>
          <p:cNvPr id="5" name="Picture 4">
            <a:extLst>
              <a:ext uri="{FF2B5EF4-FFF2-40B4-BE49-F238E27FC236}">
                <a16:creationId xmlns:a16="http://schemas.microsoft.com/office/drawing/2014/main" id="{7D63658F-0ABE-4753-8C28-9285AAC75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6200" y="2037968"/>
            <a:ext cx="4267200" cy="4267200"/>
          </a:xfrm>
          <a:prstGeom prst="rect">
            <a:avLst/>
          </a:prstGeom>
        </p:spPr>
      </p:pic>
      <p:sp>
        <p:nvSpPr>
          <p:cNvPr id="6" name="Rectangle 5">
            <a:extLst>
              <a:ext uri="{FF2B5EF4-FFF2-40B4-BE49-F238E27FC236}">
                <a16:creationId xmlns:a16="http://schemas.microsoft.com/office/drawing/2014/main" id="{E5546B80-196F-4195-B671-A7C75DD18B9F}"/>
              </a:ext>
            </a:extLst>
          </p:cNvPr>
          <p:cNvSpPr/>
          <p:nvPr/>
        </p:nvSpPr>
        <p:spPr>
          <a:xfrm>
            <a:off x="11163302" y="5258931"/>
            <a:ext cx="4267200" cy="2677656"/>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The spoken Language Identification System is considered the initial stage in Natural Language Processing (NLP) operations.</a:t>
            </a:r>
          </a:p>
        </p:txBody>
      </p:sp>
    </p:spTree>
    <p:extLst>
      <p:ext uri="{BB962C8B-B14F-4D97-AF65-F5344CB8AC3E}">
        <p14:creationId xmlns:p14="http://schemas.microsoft.com/office/powerpoint/2010/main" val="12728638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Baseline Models</a:t>
            </a:r>
          </a:p>
        </p:txBody>
      </p:sp>
      <p:pic>
        <p:nvPicPr>
          <p:cNvPr id="31" name="Picture 2">
            <a:extLst>
              <a:ext uri="{FF2B5EF4-FFF2-40B4-BE49-F238E27FC236}">
                <a16:creationId xmlns:a16="http://schemas.microsoft.com/office/drawing/2014/main" id="{97A3D3F7-4064-42BF-84A8-5F6562B9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0" y="7344822"/>
            <a:ext cx="4806483" cy="277377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
            <a:extLst>
              <a:ext uri="{FF2B5EF4-FFF2-40B4-BE49-F238E27FC236}">
                <a16:creationId xmlns:a16="http://schemas.microsoft.com/office/drawing/2014/main" id="{F5CDE980-27F6-4CF1-92CB-32D6F47F3F8A}"/>
              </a:ext>
            </a:extLst>
          </p:cNvPr>
          <p:cNvSpPr txBox="1"/>
          <p:nvPr/>
        </p:nvSpPr>
        <p:spPr>
          <a:xfrm>
            <a:off x="13823108" y="6906403"/>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pic>
        <p:nvPicPr>
          <p:cNvPr id="34" name="Picture 6">
            <a:extLst>
              <a:ext uri="{FF2B5EF4-FFF2-40B4-BE49-F238E27FC236}">
                <a16:creationId xmlns:a16="http://schemas.microsoft.com/office/drawing/2014/main" id="{BABDC685-77C8-4900-9E68-F2F33F73D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603" y="2431520"/>
            <a:ext cx="5913270" cy="422540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5">
            <a:extLst>
              <a:ext uri="{FF2B5EF4-FFF2-40B4-BE49-F238E27FC236}">
                <a16:creationId xmlns:a16="http://schemas.microsoft.com/office/drawing/2014/main" id="{2E812AFC-00F8-432C-89E7-8BF80BC2081B}"/>
              </a:ext>
            </a:extLst>
          </p:cNvPr>
          <p:cNvSpPr txBox="1"/>
          <p:nvPr/>
        </p:nvSpPr>
        <p:spPr>
          <a:xfrm>
            <a:off x="8991601" y="1968669"/>
            <a:ext cx="5849675" cy="507832"/>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Confusion Matrix</a:t>
            </a:r>
          </a:p>
        </p:txBody>
      </p:sp>
      <p:pic>
        <p:nvPicPr>
          <p:cNvPr id="37" name="Picture 12">
            <a:extLst>
              <a:ext uri="{FF2B5EF4-FFF2-40B4-BE49-F238E27FC236}">
                <a16:creationId xmlns:a16="http://schemas.microsoft.com/office/drawing/2014/main" id="{531F66C5-0E9A-43E3-B9D7-0E2EDF606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7286656"/>
            <a:ext cx="3645443" cy="282875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5">
            <a:extLst>
              <a:ext uri="{FF2B5EF4-FFF2-40B4-BE49-F238E27FC236}">
                <a16:creationId xmlns:a16="http://schemas.microsoft.com/office/drawing/2014/main" id="{E83474E0-D06D-40F0-9DC6-A6227FDB243D}"/>
              </a:ext>
            </a:extLst>
          </p:cNvPr>
          <p:cNvSpPr txBox="1"/>
          <p:nvPr/>
        </p:nvSpPr>
        <p:spPr>
          <a:xfrm>
            <a:off x="4876800" y="6892355"/>
            <a:ext cx="5886657"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Model compares</a:t>
            </a:r>
          </a:p>
        </p:txBody>
      </p:sp>
    </p:spTree>
    <p:extLst>
      <p:ext uri="{BB962C8B-B14F-4D97-AF65-F5344CB8AC3E}">
        <p14:creationId xmlns:p14="http://schemas.microsoft.com/office/powerpoint/2010/main" val="2825684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Baseline Models</a:t>
            </a:r>
          </a:p>
        </p:txBody>
      </p:sp>
      <p:pic>
        <p:nvPicPr>
          <p:cNvPr id="31" name="Picture 2">
            <a:extLst>
              <a:ext uri="{FF2B5EF4-FFF2-40B4-BE49-F238E27FC236}">
                <a16:creationId xmlns:a16="http://schemas.microsoft.com/office/drawing/2014/main" id="{97A3D3F7-4064-42BF-84A8-5F6562B9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5270" y="4229100"/>
            <a:ext cx="7680013" cy="443205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
            <a:extLst>
              <a:ext uri="{FF2B5EF4-FFF2-40B4-BE49-F238E27FC236}">
                <a16:creationId xmlns:a16="http://schemas.microsoft.com/office/drawing/2014/main" id="{F5CDE980-27F6-4CF1-92CB-32D6F47F3F8A}"/>
              </a:ext>
            </a:extLst>
          </p:cNvPr>
          <p:cNvSpPr txBox="1"/>
          <p:nvPr/>
        </p:nvSpPr>
        <p:spPr>
          <a:xfrm>
            <a:off x="12481355" y="3717556"/>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Classification Report</a:t>
            </a:r>
          </a:p>
        </p:txBody>
      </p:sp>
      <p:pic>
        <p:nvPicPr>
          <p:cNvPr id="34" name="Picture 6">
            <a:extLst>
              <a:ext uri="{FF2B5EF4-FFF2-40B4-BE49-F238E27FC236}">
                <a16:creationId xmlns:a16="http://schemas.microsoft.com/office/drawing/2014/main" id="{BABDC685-77C8-4900-9E68-F2F33F73D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1" y="3635244"/>
            <a:ext cx="4136869" cy="295605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5">
            <a:extLst>
              <a:ext uri="{FF2B5EF4-FFF2-40B4-BE49-F238E27FC236}">
                <a16:creationId xmlns:a16="http://schemas.microsoft.com/office/drawing/2014/main" id="{2E812AFC-00F8-432C-89E7-8BF80BC2081B}"/>
              </a:ext>
            </a:extLst>
          </p:cNvPr>
          <p:cNvSpPr txBox="1"/>
          <p:nvPr/>
        </p:nvSpPr>
        <p:spPr>
          <a:xfrm>
            <a:off x="4894525" y="3272507"/>
            <a:ext cx="5849675"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Confusion Matrix</a:t>
            </a:r>
          </a:p>
        </p:txBody>
      </p:sp>
      <p:pic>
        <p:nvPicPr>
          <p:cNvPr id="37" name="Picture 12">
            <a:extLst>
              <a:ext uri="{FF2B5EF4-FFF2-40B4-BE49-F238E27FC236}">
                <a16:creationId xmlns:a16="http://schemas.microsoft.com/office/drawing/2014/main" id="{531F66C5-0E9A-43E3-B9D7-0E2EDF606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7286656"/>
            <a:ext cx="3645443" cy="282875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5">
            <a:extLst>
              <a:ext uri="{FF2B5EF4-FFF2-40B4-BE49-F238E27FC236}">
                <a16:creationId xmlns:a16="http://schemas.microsoft.com/office/drawing/2014/main" id="{E83474E0-D06D-40F0-9DC6-A6227FDB243D}"/>
              </a:ext>
            </a:extLst>
          </p:cNvPr>
          <p:cNvSpPr txBox="1"/>
          <p:nvPr/>
        </p:nvSpPr>
        <p:spPr>
          <a:xfrm>
            <a:off x="4876800" y="6892355"/>
            <a:ext cx="5886657"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Model compares</a:t>
            </a:r>
          </a:p>
        </p:txBody>
      </p:sp>
    </p:spTree>
    <p:extLst>
      <p:ext uri="{BB962C8B-B14F-4D97-AF65-F5344CB8AC3E}">
        <p14:creationId xmlns:p14="http://schemas.microsoft.com/office/powerpoint/2010/main" val="15989427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31242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insights on Dataset</a:t>
            </a:r>
          </a:p>
        </p:txBody>
      </p:sp>
      <p:pic>
        <p:nvPicPr>
          <p:cNvPr id="33" name="Picture 32">
            <a:extLst>
              <a:ext uri="{FF2B5EF4-FFF2-40B4-BE49-F238E27FC236}">
                <a16:creationId xmlns:a16="http://schemas.microsoft.com/office/drawing/2014/main" id="{E013D2A1-A29E-4730-81E9-EA2D1A65CD15}"/>
              </a:ext>
            </a:extLst>
          </p:cNvPr>
          <p:cNvPicPr>
            <a:picLocks noChangeAspect="1"/>
          </p:cNvPicPr>
          <p:nvPr/>
        </p:nvPicPr>
        <p:blipFill rotWithShape="1">
          <a:blip r:embed="rId3">
            <a:extLst>
              <a:ext uri="{28A0092B-C50C-407E-A947-70E740481C1C}">
                <a14:useLocalDpi xmlns:a14="http://schemas.microsoft.com/office/drawing/2010/main" val="0"/>
              </a:ext>
            </a:extLst>
          </a:blip>
          <a:srcRect t="2990"/>
          <a:stretch/>
        </p:blipFill>
        <p:spPr>
          <a:xfrm>
            <a:off x="6096229" y="1983110"/>
            <a:ext cx="10439172" cy="8379449"/>
          </a:xfrm>
          <a:prstGeom prst="rect">
            <a:avLst/>
          </a:prstGeom>
        </p:spPr>
      </p:pic>
      <p:sp>
        <p:nvSpPr>
          <p:cNvPr id="36" name="TextBox 5">
            <a:extLst>
              <a:ext uri="{FF2B5EF4-FFF2-40B4-BE49-F238E27FC236}">
                <a16:creationId xmlns:a16="http://schemas.microsoft.com/office/drawing/2014/main" id="{FFF09B84-EAD3-45D1-A4E0-BEB7508EACD7}"/>
              </a:ext>
            </a:extLst>
          </p:cNvPr>
          <p:cNvSpPr txBox="1"/>
          <p:nvPr/>
        </p:nvSpPr>
        <p:spPr>
          <a:xfrm>
            <a:off x="8239186" y="1572925"/>
            <a:ext cx="5849675"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T-SNE plot of sample of the dataset</a:t>
            </a:r>
          </a:p>
        </p:txBody>
      </p:sp>
    </p:spTree>
    <p:extLst>
      <p:ext uri="{BB962C8B-B14F-4D97-AF65-F5344CB8AC3E}">
        <p14:creationId xmlns:p14="http://schemas.microsoft.com/office/powerpoint/2010/main" val="22983934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31242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insights on Dataset</a:t>
            </a:r>
          </a:p>
        </p:txBody>
      </p:sp>
      <p:sp>
        <p:nvSpPr>
          <p:cNvPr id="20" name="Rectangle: Rounded Corners 19">
            <a:extLst>
              <a:ext uri="{FF2B5EF4-FFF2-40B4-BE49-F238E27FC236}">
                <a16:creationId xmlns:a16="http://schemas.microsoft.com/office/drawing/2014/main" id="{E568C044-A262-4161-A57C-6BAD90885922}"/>
              </a:ext>
            </a:extLst>
          </p:cNvPr>
          <p:cNvSpPr/>
          <p:nvPr/>
        </p:nvSpPr>
        <p:spPr>
          <a:xfrm>
            <a:off x="418505" y="6057900"/>
            <a:ext cx="3315296" cy="6096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tx1"/>
                </a:solidFill>
                <a:latin typeface="Halant Medium Bold" panose="020B0604020202020204" charset="0"/>
                <a:cs typeface="Halant Medium Bold" panose="020B0604020202020204" charset="0"/>
              </a:rPr>
              <a:t>Model Structure</a:t>
            </a:r>
          </a:p>
        </p:txBody>
      </p:sp>
      <p:pic>
        <p:nvPicPr>
          <p:cNvPr id="7" name="Picture 6">
            <a:extLst>
              <a:ext uri="{FF2B5EF4-FFF2-40B4-BE49-F238E27FC236}">
                <a16:creationId xmlns:a16="http://schemas.microsoft.com/office/drawing/2014/main" id="{06E4C0AF-906E-4E9C-B380-12109E485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197" y="2358106"/>
            <a:ext cx="3253751" cy="6871409"/>
          </a:xfrm>
          <a:prstGeom prst="rect">
            <a:avLst/>
          </a:prstGeom>
        </p:spPr>
      </p:pic>
      <p:sp>
        <p:nvSpPr>
          <p:cNvPr id="32" name="TextBox 31">
            <a:extLst>
              <a:ext uri="{FF2B5EF4-FFF2-40B4-BE49-F238E27FC236}">
                <a16:creationId xmlns:a16="http://schemas.microsoft.com/office/drawing/2014/main" id="{6D0E14EF-BE5A-449B-853C-40FA1CE9E2A7}"/>
              </a:ext>
            </a:extLst>
          </p:cNvPr>
          <p:cNvSpPr txBox="1"/>
          <p:nvPr/>
        </p:nvSpPr>
        <p:spPr>
          <a:xfrm>
            <a:off x="11887200" y="5220697"/>
            <a:ext cx="2285995" cy="684803"/>
          </a:xfrm>
          <a:prstGeom prst="rect">
            <a:avLst/>
          </a:prstGeom>
          <a:noFill/>
        </p:spPr>
        <p:txBody>
          <a:bodyPr wrap="square">
            <a:spAutoFit/>
          </a:bodyPr>
          <a:lstStyle/>
          <a:p>
            <a:pPr algn="just">
              <a:lnSpc>
                <a:spcPct val="150000"/>
              </a:lnSpc>
              <a:spcBef>
                <a:spcPct val="0"/>
              </a:spcBef>
              <a:spcAft>
                <a:spcPct val="35000"/>
              </a:spcAft>
            </a:pPr>
            <a:r>
              <a:rPr lang="en-US" sz="2800" dirty="0">
                <a:latin typeface="Halant Medium Bold"/>
              </a:rPr>
              <a:t>-&gt; X 6</a:t>
            </a:r>
          </a:p>
        </p:txBody>
      </p:sp>
    </p:spTree>
    <p:extLst>
      <p:ext uri="{BB962C8B-B14F-4D97-AF65-F5344CB8AC3E}">
        <p14:creationId xmlns:p14="http://schemas.microsoft.com/office/powerpoint/2010/main" val="32300125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4059018"/>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insights on Dataset</a:t>
            </a:r>
          </a:p>
        </p:txBody>
      </p:sp>
      <p:sp>
        <p:nvSpPr>
          <p:cNvPr id="37" name="Rectangle: Rounded Corners 36">
            <a:extLst>
              <a:ext uri="{FF2B5EF4-FFF2-40B4-BE49-F238E27FC236}">
                <a16:creationId xmlns:a16="http://schemas.microsoft.com/office/drawing/2014/main" id="{1698B0DD-4D55-4BD6-A863-BA17D29DECD3}"/>
              </a:ext>
            </a:extLst>
          </p:cNvPr>
          <p:cNvSpPr/>
          <p:nvPr/>
        </p:nvSpPr>
        <p:spPr>
          <a:xfrm>
            <a:off x="418503" y="6972300"/>
            <a:ext cx="4631667" cy="7620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tx1"/>
                </a:solidFill>
                <a:latin typeface="Halant Medium Bold" panose="020B0604020202020204" charset="0"/>
                <a:cs typeface="Halant Medium Bold" panose="020B0604020202020204" charset="0"/>
              </a:rPr>
              <a:t>Train on the full Dataset results</a:t>
            </a:r>
          </a:p>
        </p:txBody>
      </p:sp>
      <p:sp>
        <p:nvSpPr>
          <p:cNvPr id="33" name="TextBox 32">
            <a:extLst>
              <a:ext uri="{FF2B5EF4-FFF2-40B4-BE49-F238E27FC236}">
                <a16:creationId xmlns:a16="http://schemas.microsoft.com/office/drawing/2014/main" id="{DB59FE0D-0DEC-4C05-BB30-C469BADCA52A}"/>
              </a:ext>
            </a:extLst>
          </p:cNvPr>
          <p:cNvSpPr txBox="1"/>
          <p:nvPr/>
        </p:nvSpPr>
        <p:spPr>
          <a:xfrm>
            <a:off x="5715000" y="3707552"/>
            <a:ext cx="9164782" cy="3722558"/>
          </a:xfrm>
          <a:prstGeom prst="rect">
            <a:avLst/>
          </a:prstGeom>
          <a:noFill/>
        </p:spPr>
        <p:txBody>
          <a:bodyPr wrap="square">
            <a:spAutoFit/>
          </a:bodyPr>
          <a:lstStyle/>
          <a:p>
            <a:pPr marL="342900" indent="-342900" algn="justLow">
              <a:lnSpc>
                <a:spcPct val="150000"/>
              </a:lnSpc>
              <a:spcBef>
                <a:spcPct val="0"/>
              </a:spcBef>
              <a:spcAft>
                <a:spcPct val="35000"/>
              </a:spcAft>
              <a:buFont typeface="Arial" panose="020B0604020202020204" pitchFamily="34" charset="0"/>
              <a:buChar char="•"/>
            </a:pPr>
            <a:r>
              <a:rPr lang="en-US" sz="2800" dirty="0">
                <a:latin typeface="Halant Medium Bold"/>
              </a:rPr>
              <a:t>After Trying Different ANN Architectures, and hyperparameter tuning. </a:t>
            </a:r>
          </a:p>
          <a:p>
            <a:pPr marL="342900" indent="-342900" algn="justLow">
              <a:lnSpc>
                <a:spcPct val="150000"/>
              </a:lnSpc>
              <a:spcBef>
                <a:spcPct val="0"/>
              </a:spcBef>
              <a:spcAft>
                <a:spcPct val="35000"/>
              </a:spcAft>
              <a:buFont typeface="Arial" panose="020B0604020202020204" pitchFamily="34" charset="0"/>
              <a:buChar char="•"/>
            </a:pPr>
            <a:r>
              <a:rPr lang="en-US" sz="2800" dirty="0">
                <a:latin typeface="Halant Medium Bold"/>
              </a:rPr>
              <a:t>Feature reduction :</a:t>
            </a:r>
          </a:p>
          <a:p>
            <a:pPr marL="800100" lvl="1" indent="-342900" algn="justLow">
              <a:lnSpc>
                <a:spcPct val="150000"/>
              </a:lnSpc>
              <a:spcBef>
                <a:spcPct val="0"/>
              </a:spcBef>
              <a:spcAft>
                <a:spcPct val="35000"/>
              </a:spcAft>
              <a:buFont typeface="Arial" panose="020B0604020202020204" pitchFamily="34" charset="0"/>
              <a:buChar char="•"/>
            </a:pPr>
            <a:r>
              <a:rPr lang="en-US" sz="2800" dirty="0">
                <a:latin typeface="Halant Medium Bold"/>
              </a:rPr>
              <a:t>PCA </a:t>
            </a:r>
          </a:p>
          <a:p>
            <a:pPr marL="800100" lvl="1" indent="-342900" algn="justLow">
              <a:lnSpc>
                <a:spcPct val="150000"/>
              </a:lnSpc>
              <a:spcBef>
                <a:spcPct val="0"/>
              </a:spcBef>
              <a:spcAft>
                <a:spcPct val="35000"/>
              </a:spcAft>
              <a:buFont typeface="Arial" panose="020B0604020202020204" pitchFamily="34" charset="0"/>
              <a:buChar char="•"/>
            </a:pPr>
            <a:r>
              <a:rPr lang="en-US" sz="2800" dirty="0" err="1">
                <a:latin typeface="Halant Medium Bold"/>
              </a:rPr>
              <a:t>FastICA</a:t>
            </a:r>
            <a:endParaRPr lang="en-US" sz="2800" dirty="0">
              <a:latin typeface="Halant Medium Bold"/>
            </a:endParaRPr>
          </a:p>
        </p:txBody>
      </p:sp>
      <p:sp>
        <p:nvSpPr>
          <p:cNvPr id="20" name="Rectangle: Rounded Corners 19">
            <a:extLst>
              <a:ext uri="{FF2B5EF4-FFF2-40B4-BE49-F238E27FC236}">
                <a16:creationId xmlns:a16="http://schemas.microsoft.com/office/drawing/2014/main" id="{ADBD7CB9-F454-4949-BB3A-B6369EC7E0DA}"/>
              </a:ext>
            </a:extLst>
          </p:cNvPr>
          <p:cNvSpPr/>
          <p:nvPr/>
        </p:nvSpPr>
        <p:spPr>
          <a:xfrm>
            <a:off x="418505" y="60579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a:t>
            </a:r>
          </a:p>
        </p:txBody>
      </p:sp>
    </p:spTree>
    <p:extLst>
      <p:ext uri="{BB962C8B-B14F-4D97-AF65-F5344CB8AC3E}">
        <p14:creationId xmlns:p14="http://schemas.microsoft.com/office/powerpoint/2010/main" val="23951120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cxnSp>
        <p:nvCxnSpPr>
          <p:cNvPr id="64" name="Straight Connector 63">
            <a:extLst>
              <a:ext uri="{FF2B5EF4-FFF2-40B4-BE49-F238E27FC236}">
                <a16:creationId xmlns:a16="http://schemas.microsoft.com/office/drawing/2014/main" id="{1B599906-A316-B1A1-A37D-B03A6A929289}"/>
              </a:ext>
            </a:extLst>
          </p:cNvPr>
          <p:cNvCxnSpPr>
            <a:cxnSpLocks/>
          </p:cNvCxnSpPr>
          <p:nvPr/>
        </p:nvCxnSpPr>
        <p:spPr>
          <a:xfrm>
            <a:off x="5486400" y="3238500"/>
            <a:ext cx="0" cy="4059018"/>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insights on Dataset</a:t>
            </a:r>
          </a:p>
        </p:txBody>
      </p:sp>
      <p:pic>
        <p:nvPicPr>
          <p:cNvPr id="32" name="Picture 31">
            <a:extLst>
              <a:ext uri="{FF2B5EF4-FFF2-40B4-BE49-F238E27FC236}">
                <a16:creationId xmlns:a16="http://schemas.microsoft.com/office/drawing/2014/main" id="{F8C66868-E2B8-4675-BA18-C076F55DC202}"/>
              </a:ext>
            </a:extLst>
          </p:cNvPr>
          <p:cNvPicPr>
            <a:picLocks noChangeAspect="1"/>
          </p:cNvPicPr>
          <p:nvPr/>
        </p:nvPicPr>
        <p:blipFill rotWithShape="1">
          <a:blip r:embed="rId3">
            <a:extLst>
              <a:ext uri="{28A0092B-C50C-407E-A947-70E740481C1C}">
                <a14:useLocalDpi xmlns:a14="http://schemas.microsoft.com/office/drawing/2010/main" val="0"/>
              </a:ext>
            </a:extLst>
          </a:blip>
          <a:srcRect t="56058"/>
          <a:stretch/>
        </p:blipFill>
        <p:spPr>
          <a:xfrm>
            <a:off x="13868400" y="7297518"/>
            <a:ext cx="4361984" cy="2383111"/>
          </a:xfrm>
          <a:prstGeom prst="rect">
            <a:avLst/>
          </a:prstGeom>
        </p:spPr>
      </p:pic>
      <p:sp>
        <p:nvSpPr>
          <p:cNvPr id="34" name="TextBox 5">
            <a:extLst>
              <a:ext uri="{FF2B5EF4-FFF2-40B4-BE49-F238E27FC236}">
                <a16:creationId xmlns:a16="http://schemas.microsoft.com/office/drawing/2014/main" id="{7B3E94B9-64A9-4D5F-BD0E-22301F851F4A}"/>
              </a:ext>
            </a:extLst>
          </p:cNvPr>
          <p:cNvSpPr txBox="1"/>
          <p:nvPr/>
        </p:nvSpPr>
        <p:spPr>
          <a:xfrm>
            <a:off x="7945732" y="3431375"/>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Confusion Matrix</a:t>
            </a:r>
          </a:p>
        </p:txBody>
      </p:sp>
      <p:sp>
        <p:nvSpPr>
          <p:cNvPr id="35" name="TextBox 5">
            <a:extLst>
              <a:ext uri="{FF2B5EF4-FFF2-40B4-BE49-F238E27FC236}">
                <a16:creationId xmlns:a16="http://schemas.microsoft.com/office/drawing/2014/main" id="{33AEE6DB-664B-4BAF-BCA7-068C6279A7E2}"/>
              </a:ext>
            </a:extLst>
          </p:cNvPr>
          <p:cNvSpPr txBox="1"/>
          <p:nvPr/>
        </p:nvSpPr>
        <p:spPr>
          <a:xfrm>
            <a:off x="14482839" y="6930107"/>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sp>
        <p:nvSpPr>
          <p:cNvPr id="36" name="TextBox 35">
            <a:extLst>
              <a:ext uri="{FF2B5EF4-FFF2-40B4-BE49-F238E27FC236}">
                <a16:creationId xmlns:a16="http://schemas.microsoft.com/office/drawing/2014/main" id="{EE1D9A15-99FC-410A-AEDE-B590E0341EDC}"/>
              </a:ext>
            </a:extLst>
          </p:cNvPr>
          <p:cNvSpPr txBox="1"/>
          <p:nvPr/>
        </p:nvSpPr>
        <p:spPr>
          <a:xfrm>
            <a:off x="5715000" y="2160925"/>
            <a:ext cx="9164782" cy="815608"/>
          </a:xfrm>
          <a:prstGeom prst="rect">
            <a:avLst/>
          </a:prstGeom>
          <a:noFill/>
        </p:spPr>
        <p:txBody>
          <a:bodyPr wrap="square">
            <a:spAutoFit/>
          </a:bodyPr>
          <a:lstStyle/>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After Trying Different ANN Architectures, and hyperparameter tuning. </a:t>
            </a:r>
          </a:p>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Feature reduction :PCA VS </a:t>
            </a:r>
            <a:r>
              <a:rPr lang="en-US" sz="2000" dirty="0" err="1">
                <a:solidFill>
                  <a:schemeClr val="tx1">
                    <a:lumMod val="65000"/>
                    <a:lumOff val="35000"/>
                  </a:schemeClr>
                </a:solidFill>
                <a:latin typeface="Halant Medium Bold"/>
              </a:rPr>
              <a:t>FastICA</a:t>
            </a:r>
            <a:endParaRPr lang="en-US" sz="2000" dirty="0">
              <a:solidFill>
                <a:schemeClr val="tx1">
                  <a:lumMod val="65000"/>
                  <a:lumOff val="35000"/>
                </a:schemeClr>
              </a:solidFill>
              <a:latin typeface="Halant Medium Bold"/>
            </a:endParaRPr>
          </a:p>
        </p:txBody>
      </p:sp>
      <p:pic>
        <p:nvPicPr>
          <p:cNvPr id="38" name="Picture 37">
            <a:extLst>
              <a:ext uri="{FF2B5EF4-FFF2-40B4-BE49-F238E27FC236}">
                <a16:creationId xmlns:a16="http://schemas.microsoft.com/office/drawing/2014/main" id="{E6DD0489-CCEE-48BB-8487-E9E2C4699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631" y="3998001"/>
            <a:ext cx="7774785" cy="5629275"/>
          </a:xfrm>
          <a:prstGeom prst="rect">
            <a:avLst/>
          </a:prstGeom>
        </p:spPr>
      </p:pic>
      <p:sp>
        <p:nvSpPr>
          <p:cNvPr id="39" name="Rectangle: Rounded Corners 38">
            <a:extLst>
              <a:ext uri="{FF2B5EF4-FFF2-40B4-BE49-F238E27FC236}">
                <a16:creationId xmlns:a16="http://schemas.microsoft.com/office/drawing/2014/main" id="{B3F42986-4F60-4D51-9EC0-26CD6E39E75A}"/>
              </a:ext>
            </a:extLst>
          </p:cNvPr>
          <p:cNvSpPr/>
          <p:nvPr/>
        </p:nvSpPr>
        <p:spPr>
          <a:xfrm>
            <a:off x="418503" y="6972300"/>
            <a:ext cx="4631667" cy="7620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tx1"/>
                </a:solidFill>
                <a:latin typeface="Halant Medium Bold" panose="020B0604020202020204" charset="0"/>
                <a:cs typeface="Halant Medium Bold" panose="020B0604020202020204" charset="0"/>
              </a:rPr>
              <a:t>Train on the full Dataset results</a:t>
            </a:r>
          </a:p>
        </p:txBody>
      </p:sp>
      <p:sp>
        <p:nvSpPr>
          <p:cNvPr id="40" name="Rectangle: Rounded Corners 39">
            <a:extLst>
              <a:ext uri="{FF2B5EF4-FFF2-40B4-BE49-F238E27FC236}">
                <a16:creationId xmlns:a16="http://schemas.microsoft.com/office/drawing/2014/main" id="{7AB5F2CF-434B-458D-B8C1-4211739F4CE2}"/>
              </a:ext>
            </a:extLst>
          </p:cNvPr>
          <p:cNvSpPr/>
          <p:nvPr/>
        </p:nvSpPr>
        <p:spPr>
          <a:xfrm>
            <a:off x="418505" y="60579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a:t>
            </a:r>
          </a:p>
        </p:txBody>
      </p:sp>
    </p:spTree>
    <p:extLst>
      <p:ext uri="{BB962C8B-B14F-4D97-AF65-F5344CB8AC3E}">
        <p14:creationId xmlns:p14="http://schemas.microsoft.com/office/powerpoint/2010/main" val="3184468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insights on Dataset</a:t>
            </a:r>
          </a:p>
        </p:txBody>
      </p:sp>
      <p:pic>
        <p:nvPicPr>
          <p:cNvPr id="32" name="Picture 31">
            <a:extLst>
              <a:ext uri="{FF2B5EF4-FFF2-40B4-BE49-F238E27FC236}">
                <a16:creationId xmlns:a16="http://schemas.microsoft.com/office/drawing/2014/main" id="{F8C66868-E2B8-4675-BA18-C076F55DC202}"/>
              </a:ext>
            </a:extLst>
          </p:cNvPr>
          <p:cNvPicPr>
            <a:picLocks noChangeAspect="1"/>
          </p:cNvPicPr>
          <p:nvPr/>
        </p:nvPicPr>
        <p:blipFill rotWithShape="1">
          <a:blip r:embed="rId3">
            <a:extLst>
              <a:ext uri="{28A0092B-C50C-407E-A947-70E740481C1C}">
                <a14:useLocalDpi xmlns:a14="http://schemas.microsoft.com/office/drawing/2010/main" val="0"/>
              </a:ext>
            </a:extLst>
          </a:blip>
          <a:srcRect t="56058"/>
          <a:stretch/>
        </p:blipFill>
        <p:spPr>
          <a:xfrm>
            <a:off x="11041538" y="5753100"/>
            <a:ext cx="7188846" cy="3927529"/>
          </a:xfrm>
          <a:prstGeom prst="rect">
            <a:avLst/>
          </a:prstGeom>
        </p:spPr>
      </p:pic>
      <p:sp>
        <p:nvSpPr>
          <p:cNvPr id="34" name="TextBox 5">
            <a:extLst>
              <a:ext uri="{FF2B5EF4-FFF2-40B4-BE49-F238E27FC236}">
                <a16:creationId xmlns:a16="http://schemas.microsoft.com/office/drawing/2014/main" id="{7B3E94B9-64A9-4D5F-BD0E-22301F851F4A}"/>
              </a:ext>
            </a:extLst>
          </p:cNvPr>
          <p:cNvSpPr txBox="1"/>
          <p:nvPr/>
        </p:nvSpPr>
        <p:spPr>
          <a:xfrm>
            <a:off x="6324600" y="5753100"/>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Confusion Matrix</a:t>
            </a:r>
          </a:p>
        </p:txBody>
      </p:sp>
      <p:sp>
        <p:nvSpPr>
          <p:cNvPr id="35" name="TextBox 5">
            <a:extLst>
              <a:ext uri="{FF2B5EF4-FFF2-40B4-BE49-F238E27FC236}">
                <a16:creationId xmlns:a16="http://schemas.microsoft.com/office/drawing/2014/main" id="{33AEE6DB-664B-4BAF-BCA7-068C6279A7E2}"/>
              </a:ext>
            </a:extLst>
          </p:cNvPr>
          <p:cNvSpPr txBox="1"/>
          <p:nvPr/>
        </p:nvSpPr>
        <p:spPr>
          <a:xfrm>
            <a:off x="13125753" y="5253148"/>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Classification Report</a:t>
            </a:r>
          </a:p>
        </p:txBody>
      </p:sp>
      <p:cxnSp>
        <p:nvCxnSpPr>
          <p:cNvPr id="33" name="Straight Connector 32">
            <a:extLst>
              <a:ext uri="{FF2B5EF4-FFF2-40B4-BE49-F238E27FC236}">
                <a16:creationId xmlns:a16="http://schemas.microsoft.com/office/drawing/2014/main" id="{AFCAA3BA-7B09-44E7-BE58-B9161610A706}"/>
              </a:ext>
            </a:extLst>
          </p:cNvPr>
          <p:cNvCxnSpPr>
            <a:cxnSpLocks/>
          </p:cNvCxnSpPr>
          <p:nvPr/>
        </p:nvCxnSpPr>
        <p:spPr>
          <a:xfrm>
            <a:off x="5486400" y="3238500"/>
            <a:ext cx="0" cy="405901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67431E-1AFA-4807-92C9-0247974CA7E4}"/>
              </a:ext>
            </a:extLst>
          </p:cNvPr>
          <p:cNvSpPr txBox="1"/>
          <p:nvPr/>
        </p:nvSpPr>
        <p:spPr>
          <a:xfrm>
            <a:off x="5715000" y="2160925"/>
            <a:ext cx="9164782" cy="815608"/>
          </a:xfrm>
          <a:prstGeom prst="rect">
            <a:avLst/>
          </a:prstGeom>
          <a:noFill/>
        </p:spPr>
        <p:txBody>
          <a:bodyPr wrap="square">
            <a:spAutoFit/>
          </a:bodyPr>
          <a:lstStyle/>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After Trying Different ANN Architectures, and hyperparameter tuning. </a:t>
            </a:r>
          </a:p>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Feature reduction :PCA VS </a:t>
            </a:r>
            <a:r>
              <a:rPr lang="en-US" sz="2000" dirty="0" err="1">
                <a:solidFill>
                  <a:schemeClr val="tx1">
                    <a:lumMod val="65000"/>
                    <a:lumOff val="35000"/>
                  </a:schemeClr>
                </a:solidFill>
                <a:latin typeface="Halant Medium Bold"/>
              </a:rPr>
              <a:t>FastICA</a:t>
            </a:r>
            <a:endParaRPr lang="en-US" sz="2000" dirty="0">
              <a:solidFill>
                <a:schemeClr val="tx1">
                  <a:lumMod val="65000"/>
                  <a:lumOff val="35000"/>
                </a:schemeClr>
              </a:solidFill>
              <a:latin typeface="Halant Medium Bold"/>
            </a:endParaRPr>
          </a:p>
        </p:txBody>
      </p:sp>
      <p:pic>
        <p:nvPicPr>
          <p:cNvPr id="40" name="Picture 39">
            <a:extLst>
              <a:ext uri="{FF2B5EF4-FFF2-40B4-BE49-F238E27FC236}">
                <a16:creationId xmlns:a16="http://schemas.microsoft.com/office/drawing/2014/main" id="{C266AB0A-DB2A-4F6F-BFDF-61F0E313F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6134100"/>
            <a:ext cx="4898233" cy="3546529"/>
          </a:xfrm>
          <a:prstGeom prst="rect">
            <a:avLst/>
          </a:prstGeom>
        </p:spPr>
      </p:pic>
      <p:sp>
        <p:nvSpPr>
          <p:cNvPr id="31" name="Rectangle: Rounded Corners 30">
            <a:extLst>
              <a:ext uri="{FF2B5EF4-FFF2-40B4-BE49-F238E27FC236}">
                <a16:creationId xmlns:a16="http://schemas.microsoft.com/office/drawing/2014/main" id="{7B957762-A5CB-4E20-B715-C188E0276030}"/>
              </a:ext>
            </a:extLst>
          </p:cNvPr>
          <p:cNvSpPr/>
          <p:nvPr/>
        </p:nvSpPr>
        <p:spPr>
          <a:xfrm>
            <a:off x="418503" y="6972300"/>
            <a:ext cx="4631667" cy="7620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tx1"/>
                </a:solidFill>
                <a:latin typeface="Halant Medium Bold" panose="020B0604020202020204" charset="0"/>
                <a:cs typeface="Halant Medium Bold" panose="020B0604020202020204" charset="0"/>
              </a:rPr>
              <a:t>Train on the full Dataset results</a:t>
            </a:r>
          </a:p>
        </p:txBody>
      </p:sp>
      <p:sp>
        <p:nvSpPr>
          <p:cNvPr id="36" name="Rectangle: Rounded Corners 35">
            <a:extLst>
              <a:ext uri="{FF2B5EF4-FFF2-40B4-BE49-F238E27FC236}">
                <a16:creationId xmlns:a16="http://schemas.microsoft.com/office/drawing/2014/main" id="{39EE8853-BD29-4739-85C4-C8FB21CEF3E4}"/>
              </a:ext>
            </a:extLst>
          </p:cNvPr>
          <p:cNvSpPr/>
          <p:nvPr/>
        </p:nvSpPr>
        <p:spPr>
          <a:xfrm>
            <a:off x="418505" y="60579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a:t>
            </a:r>
          </a:p>
        </p:txBody>
      </p:sp>
    </p:spTree>
    <p:extLst>
      <p:ext uri="{BB962C8B-B14F-4D97-AF65-F5344CB8AC3E}">
        <p14:creationId xmlns:p14="http://schemas.microsoft.com/office/powerpoint/2010/main" val="8317921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A55F5C1-527E-3AE0-5AF0-135FFCCB9B2F}"/>
              </a:ext>
            </a:extLst>
          </p:cNvPr>
          <p:cNvGrpSpPr/>
          <p:nvPr/>
        </p:nvGrpSpPr>
        <p:grpSpPr>
          <a:xfrm>
            <a:off x="771550" y="77076"/>
            <a:ext cx="1438250" cy="1280378"/>
            <a:chOff x="7225326" y="647700"/>
            <a:chExt cx="1650076" cy="1422479"/>
          </a:xfrm>
        </p:grpSpPr>
        <p:grpSp>
          <p:nvGrpSpPr>
            <p:cNvPr id="4" name="Group 3">
              <a:extLst>
                <a:ext uri="{FF2B5EF4-FFF2-40B4-BE49-F238E27FC236}">
                  <a16:creationId xmlns:a16="http://schemas.microsoft.com/office/drawing/2014/main" id="{E0BD1B79-1422-B0FE-A548-40B3550B80DF}"/>
                </a:ext>
              </a:extLst>
            </p:cNvPr>
            <p:cNvGrpSpPr/>
            <p:nvPr/>
          </p:nvGrpSpPr>
          <p:grpSpPr>
            <a:xfrm>
              <a:off x="7225326" y="647700"/>
              <a:ext cx="1650076" cy="1422479"/>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E055727-B772-3842-A4CA-30987A220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827236"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Models Building</a:t>
            </a:r>
          </a:p>
        </p:txBody>
      </p:sp>
      <p:sp>
        <p:nvSpPr>
          <p:cNvPr id="29" name="Rectangle: Rounded Corners 28">
            <a:extLst>
              <a:ext uri="{FF2B5EF4-FFF2-40B4-BE49-F238E27FC236}">
                <a16:creationId xmlns:a16="http://schemas.microsoft.com/office/drawing/2014/main" id="{E9F7C820-F19E-1135-0292-27E02C11D557}"/>
              </a:ext>
            </a:extLst>
          </p:cNvPr>
          <p:cNvSpPr/>
          <p:nvPr/>
        </p:nvSpPr>
        <p:spPr>
          <a:xfrm>
            <a:off x="436646" y="32385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Sampling audios</a:t>
            </a:r>
          </a:p>
        </p:txBody>
      </p:sp>
      <p:sp>
        <p:nvSpPr>
          <p:cNvPr id="23" name="Rectangle: Rounded Corners 22">
            <a:extLst>
              <a:ext uri="{FF2B5EF4-FFF2-40B4-BE49-F238E27FC236}">
                <a16:creationId xmlns:a16="http://schemas.microsoft.com/office/drawing/2014/main" id="{D4446436-4690-4B76-92D2-61C03BC248B1}"/>
              </a:ext>
            </a:extLst>
          </p:cNvPr>
          <p:cNvSpPr/>
          <p:nvPr/>
        </p:nvSpPr>
        <p:spPr>
          <a:xfrm>
            <a:off x="10016158" y="491779"/>
            <a:ext cx="2068753" cy="458847"/>
          </a:xfrm>
          <a:prstGeom prst="roundRect">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Custom Vector</a:t>
            </a:r>
          </a:p>
        </p:txBody>
      </p:sp>
      <p:sp>
        <p:nvSpPr>
          <p:cNvPr id="24" name="Rectangle: Rounded Corners 23">
            <a:extLst>
              <a:ext uri="{FF2B5EF4-FFF2-40B4-BE49-F238E27FC236}">
                <a16:creationId xmlns:a16="http://schemas.microsoft.com/office/drawing/2014/main" id="{FBDC8760-E27D-4B9C-80C1-DB42E8D3607D}"/>
              </a:ext>
            </a:extLst>
          </p:cNvPr>
          <p:cNvSpPr/>
          <p:nvPr/>
        </p:nvSpPr>
        <p:spPr>
          <a:xfrm>
            <a:off x="12877800" y="527101"/>
            <a:ext cx="2380723" cy="458847"/>
          </a:xfrm>
          <a:prstGeom prst="roundRect">
            <a:avLst/>
          </a:prstGeom>
          <a:solidFill>
            <a:schemeClr val="accent5">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Different DL models</a:t>
            </a:r>
          </a:p>
        </p:txBody>
      </p:sp>
      <p:cxnSp>
        <p:nvCxnSpPr>
          <p:cNvPr id="25" name="Straight Arrow Connector 24">
            <a:extLst>
              <a:ext uri="{FF2B5EF4-FFF2-40B4-BE49-F238E27FC236}">
                <a16:creationId xmlns:a16="http://schemas.microsoft.com/office/drawing/2014/main" id="{D97C1E87-088A-45CD-A098-D5244B351E13}"/>
              </a:ext>
            </a:extLst>
          </p:cNvPr>
          <p:cNvCxnSpPr>
            <a:cxnSpLocks/>
            <a:stCxn id="23" idx="3"/>
          </p:cNvCxnSpPr>
          <p:nvPr/>
        </p:nvCxnSpPr>
        <p:spPr>
          <a:xfrm>
            <a:off x="12084911" y="721203"/>
            <a:ext cx="7928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23FDDC-051C-4163-A80D-60E6D40EF522}"/>
              </a:ext>
            </a:extLst>
          </p:cNvPr>
          <p:cNvCxnSpPr>
            <a:cxnSpLocks/>
            <a:endCxn id="23" idx="1"/>
          </p:cNvCxnSpPr>
          <p:nvPr/>
        </p:nvCxnSpPr>
        <p:spPr>
          <a:xfrm flipV="1">
            <a:off x="9451869" y="721203"/>
            <a:ext cx="564289" cy="2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02FA695-3635-46F6-AD87-3431E215D2DF}"/>
              </a:ext>
            </a:extLst>
          </p:cNvPr>
          <p:cNvSpPr/>
          <p:nvPr/>
        </p:nvSpPr>
        <p:spPr>
          <a:xfrm>
            <a:off x="8271843" y="516163"/>
            <a:ext cx="1176957" cy="405152"/>
          </a:xfrm>
          <a:prstGeom prst="roundRect">
            <a:avLst/>
          </a:prstGeom>
          <a:solidFill>
            <a:schemeClr val="tx2">
              <a:lumMod val="20000"/>
              <a:lumOff val="80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Halant Medium Bold" panose="020B0604020202020204" charset="0"/>
                <a:cs typeface="Halant Medium Bold" panose="020B0604020202020204" charset="0"/>
              </a:rPr>
              <a:t>Signals</a:t>
            </a:r>
            <a:endParaRPr lang="en-US" sz="1600" b="1" dirty="0">
              <a:solidFill>
                <a:schemeClr val="tx1"/>
              </a:solidFill>
              <a:latin typeface="Halant Medium Bold" panose="020B0604020202020204" charset="0"/>
              <a:cs typeface="Halant Medium Bold" panose="020B0604020202020204" charset="0"/>
            </a:endParaRPr>
          </a:p>
        </p:txBody>
      </p:sp>
      <p:sp>
        <p:nvSpPr>
          <p:cNvPr id="28" name="Rectangle: Rounded Corners 27">
            <a:extLst>
              <a:ext uri="{FF2B5EF4-FFF2-40B4-BE49-F238E27FC236}">
                <a16:creationId xmlns:a16="http://schemas.microsoft.com/office/drawing/2014/main" id="{D9F4FF2B-1A3B-4F93-B306-CFFC00C3B2AC}"/>
              </a:ext>
            </a:extLst>
          </p:cNvPr>
          <p:cNvSpPr/>
          <p:nvPr/>
        </p:nvSpPr>
        <p:spPr>
          <a:xfrm>
            <a:off x="436647" y="4152900"/>
            <a:ext cx="3297154"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Baseline Models</a:t>
            </a:r>
          </a:p>
        </p:txBody>
      </p:sp>
      <p:sp>
        <p:nvSpPr>
          <p:cNvPr id="30" name="Rectangle: Rounded Corners 29">
            <a:extLst>
              <a:ext uri="{FF2B5EF4-FFF2-40B4-BE49-F238E27FC236}">
                <a16:creationId xmlns:a16="http://schemas.microsoft.com/office/drawing/2014/main" id="{8B664043-A7B0-4B50-BDA7-EACF825E37A4}"/>
              </a:ext>
            </a:extLst>
          </p:cNvPr>
          <p:cNvSpPr/>
          <p:nvPr/>
        </p:nvSpPr>
        <p:spPr>
          <a:xfrm>
            <a:off x="418504" y="51435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insights on Dataset</a:t>
            </a:r>
          </a:p>
        </p:txBody>
      </p:sp>
      <p:pic>
        <p:nvPicPr>
          <p:cNvPr id="32" name="Picture 31">
            <a:extLst>
              <a:ext uri="{FF2B5EF4-FFF2-40B4-BE49-F238E27FC236}">
                <a16:creationId xmlns:a16="http://schemas.microsoft.com/office/drawing/2014/main" id="{F8C66868-E2B8-4675-BA18-C076F55DC202}"/>
              </a:ext>
            </a:extLst>
          </p:cNvPr>
          <p:cNvPicPr>
            <a:picLocks noChangeAspect="1"/>
          </p:cNvPicPr>
          <p:nvPr/>
        </p:nvPicPr>
        <p:blipFill rotWithShape="1">
          <a:blip r:embed="rId3">
            <a:extLst>
              <a:ext uri="{28A0092B-C50C-407E-A947-70E740481C1C}">
                <a14:useLocalDpi xmlns:a14="http://schemas.microsoft.com/office/drawing/2010/main" val="0"/>
              </a:ext>
            </a:extLst>
          </a:blip>
          <a:srcRect t="56058"/>
          <a:stretch/>
        </p:blipFill>
        <p:spPr>
          <a:xfrm>
            <a:off x="5943600" y="3848100"/>
            <a:ext cx="4072550" cy="2224983"/>
          </a:xfrm>
          <a:prstGeom prst="rect">
            <a:avLst/>
          </a:prstGeom>
        </p:spPr>
      </p:pic>
      <p:sp>
        <p:nvSpPr>
          <p:cNvPr id="34" name="TextBox 5">
            <a:extLst>
              <a:ext uri="{FF2B5EF4-FFF2-40B4-BE49-F238E27FC236}">
                <a16:creationId xmlns:a16="http://schemas.microsoft.com/office/drawing/2014/main" id="{7B3E94B9-64A9-4D5F-BD0E-22301F851F4A}"/>
              </a:ext>
            </a:extLst>
          </p:cNvPr>
          <p:cNvSpPr txBox="1"/>
          <p:nvPr/>
        </p:nvSpPr>
        <p:spPr>
          <a:xfrm>
            <a:off x="6324600" y="6168971"/>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Confusion Matrix</a:t>
            </a:r>
          </a:p>
        </p:txBody>
      </p:sp>
      <p:sp>
        <p:nvSpPr>
          <p:cNvPr id="35" name="TextBox 5">
            <a:extLst>
              <a:ext uri="{FF2B5EF4-FFF2-40B4-BE49-F238E27FC236}">
                <a16:creationId xmlns:a16="http://schemas.microsoft.com/office/drawing/2014/main" id="{33AEE6DB-664B-4BAF-BCA7-068C6279A7E2}"/>
              </a:ext>
            </a:extLst>
          </p:cNvPr>
          <p:cNvSpPr txBox="1"/>
          <p:nvPr/>
        </p:nvSpPr>
        <p:spPr>
          <a:xfrm>
            <a:off x="6253239" y="3501107"/>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cxnSp>
        <p:nvCxnSpPr>
          <p:cNvPr id="33" name="Straight Connector 32">
            <a:extLst>
              <a:ext uri="{FF2B5EF4-FFF2-40B4-BE49-F238E27FC236}">
                <a16:creationId xmlns:a16="http://schemas.microsoft.com/office/drawing/2014/main" id="{AFCAA3BA-7B09-44E7-BE58-B9161610A706}"/>
              </a:ext>
            </a:extLst>
          </p:cNvPr>
          <p:cNvCxnSpPr>
            <a:cxnSpLocks/>
          </p:cNvCxnSpPr>
          <p:nvPr/>
        </p:nvCxnSpPr>
        <p:spPr>
          <a:xfrm>
            <a:off x="5486400" y="3238500"/>
            <a:ext cx="0" cy="405901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D67431E-1AFA-4807-92C9-0247974CA7E4}"/>
              </a:ext>
            </a:extLst>
          </p:cNvPr>
          <p:cNvSpPr txBox="1"/>
          <p:nvPr/>
        </p:nvSpPr>
        <p:spPr>
          <a:xfrm>
            <a:off x="5715000" y="2160925"/>
            <a:ext cx="9164782" cy="815608"/>
          </a:xfrm>
          <a:prstGeom prst="rect">
            <a:avLst/>
          </a:prstGeom>
          <a:noFill/>
        </p:spPr>
        <p:txBody>
          <a:bodyPr wrap="square">
            <a:spAutoFit/>
          </a:bodyPr>
          <a:lstStyle/>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After Trying Different ANN Architectures, and hyperparameter tuning. </a:t>
            </a:r>
          </a:p>
          <a:p>
            <a:pPr marL="342900" indent="-342900" algn="justLow">
              <a:spcBef>
                <a:spcPct val="0"/>
              </a:spcBef>
              <a:spcAft>
                <a:spcPct val="35000"/>
              </a:spcAft>
              <a:buFont typeface="Arial" panose="020B0604020202020204" pitchFamily="34" charset="0"/>
              <a:buChar char="•"/>
            </a:pPr>
            <a:r>
              <a:rPr lang="en-US" sz="2000" dirty="0">
                <a:solidFill>
                  <a:schemeClr val="tx1">
                    <a:lumMod val="65000"/>
                    <a:lumOff val="35000"/>
                  </a:schemeClr>
                </a:solidFill>
                <a:latin typeface="Halant Medium Bold"/>
              </a:rPr>
              <a:t>Feature reduction :PCA VS </a:t>
            </a:r>
            <a:r>
              <a:rPr lang="en-US" sz="2000" dirty="0" err="1">
                <a:solidFill>
                  <a:schemeClr val="tx1">
                    <a:lumMod val="65000"/>
                    <a:lumOff val="35000"/>
                  </a:schemeClr>
                </a:solidFill>
                <a:latin typeface="Halant Medium Bold"/>
              </a:rPr>
              <a:t>FastICA</a:t>
            </a:r>
            <a:endParaRPr lang="en-US" sz="2000" dirty="0">
              <a:solidFill>
                <a:schemeClr val="tx1">
                  <a:lumMod val="65000"/>
                  <a:lumOff val="35000"/>
                </a:schemeClr>
              </a:solidFill>
              <a:latin typeface="Halant Medium Bold"/>
            </a:endParaRPr>
          </a:p>
        </p:txBody>
      </p:sp>
      <p:pic>
        <p:nvPicPr>
          <p:cNvPr id="40" name="Picture 39">
            <a:extLst>
              <a:ext uri="{FF2B5EF4-FFF2-40B4-BE49-F238E27FC236}">
                <a16:creationId xmlns:a16="http://schemas.microsoft.com/office/drawing/2014/main" id="{C266AB0A-DB2A-4F6F-BFDF-61F0E313F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6549971"/>
            <a:ext cx="4898233" cy="3546529"/>
          </a:xfrm>
          <a:prstGeom prst="rect">
            <a:avLst/>
          </a:prstGeom>
        </p:spPr>
      </p:pic>
      <p:sp>
        <p:nvSpPr>
          <p:cNvPr id="37" name="TextBox 5">
            <a:extLst>
              <a:ext uri="{FF2B5EF4-FFF2-40B4-BE49-F238E27FC236}">
                <a16:creationId xmlns:a16="http://schemas.microsoft.com/office/drawing/2014/main" id="{C412277D-37AD-4EFE-8663-1EDC9A36F640}"/>
              </a:ext>
            </a:extLst>
          </p:cNvPr>
          <p:cNvSpPr txBox="1"/>
          <p:nvPr/>
        </p:nvSpPr>
        <p:spPr>
          <a:xfrm>
            <a:off x="13166449" y="3235036"/>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Misclassification</a:t>
            </a:r>
          </a:p>
        </p:txBody>
      </p:sp>
      <p:pic>
        <p:nvPicPr>
          <p:cNvPr id="36" name="Picture 35">
            <a:extLst>
              <a:ext uri="{FF2B5EF4-FFF2-40B4-BE49-F238E27FC236}">
                <a16:creationId xmlns:a16="http://schemas.microsoft.com/office/drawing/2014/main" id="{281C3A60-5B77-4CC5-BB97-FAB453140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2383" y="3742867"/>
            <a:ext cx="4720870" cy="3090863"/>
          </a:xfrm>
          <a:prstGeom prst="rect">
            <a:avLst/>
          </a:prstGeom>
        </p:spPr>
      </p:pic>
      <p:pic>
        <p:nvPicPr>
          <p:cNvPr id="10" name="Picture 9">
            <a:extLst>
              <a:ext uri="{FF2B5EF4-FFF2-40B4-BE49-F238E27FC236}">
                <a16:creationId xmlns:a16="http://schemas.microsoft.com/office/drawing/2014/main" id="{AE7BF756-F35A-4AA6-8FEF-80F771131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1600" y="6913418"/>
            <a:ext cx="4720870" cy="3205726"/>
          </a:xfrm>
          <a:prstGeom prst="rect">
            <a:avLst/>
          </a:prstGeom>
        </p:spPr>
      </p:pic>
      <p:sp>
        <p:nvSpPr>
          <p:cNvPr id="39" name="Rectangle: Rounded Corners 38">
            <a:extLst>
              <a:ext uri="{FF2B5EF4-FFF2-40B4-BE49-F238E27FC236}">
                <a16:creationId xmlns:a16="http://schemas.microsoft.com/office/drawing/2014/main" id="{88B2734A-A0B5-4D53-962A-121B8111F2AA}"/>
              </a:ext>
            </a:extLst>
          </p:cNvPr>
          <p:cNvSpPr/>
          <p:nvPr/>
        </p:nvSpPr>
        <p:spPr>
          <a:xfrm>
            <a:off x="418503" y="6972300"/>
            <a:ext cx="4631667" cy="762000"/>
          </a:xfrm>
          <a:prstGeom prst="roundRect">
            <a:avLst/>
          </a:prstGeom>
          <a:solidFill>
            <a:schemeClr val="accent1">
              <a:lumMod val="20000"/>
              <a:lumOff val="8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b="1" dirty="0">
                <a:solidFill>
                  <a:schemeClr val="tx1"/>
                </a:solidFill>
                <a:latin typeface="Halant Medium Bold" panose="020B0604020202020204" charset="0"/>
                <a:cs typeface="Halant Medium Bold" panose="020B0604020202020204" charset="0"/>
              </a:rPr>
              <a:t>Train on the full Dataset results</a:t>
            </a:r>
          </a:p>
        </p:txBody>
      </p:sp>
      <p:sp>
        <p:nvSpPr>
          <p:cNvPr id="41" name="Rectangle: Rounded Corners 40">
            <a:extLst>
              <a:ext uri="{FF2B5EF4-FFF2-40B4-BE49-F238E27FC236}">
                <a16:creationId xmlns:a16="http://schemas.microsoft.com/office/drawing/2014/main" id="{19A0A1B9-30E6-435D-A543-D19181970E41}"/>
              </a:ext>
            </a:extLst>
          </p:cNvPr>
          <p:cNvSpPr/>
          <p:nvPr/>
        </p:nvSpPr>
        <p:spPr>
          <a:xfrm>
            <a:off x="418505" y="6057900"/>
            <a:ext cx="3315296" cy="609600"/>
          </a:xfrm>
          <a:prstGeom prst="roundRect">
            <a:avLst/>
          </a:prstGeom>
          <a:solidFill>
            <a:schemeClr val="accent1">
              <a:lumMod val="20000"/>
              <a:lumOff val="80000"/>
            </a:schemeClr>
          </a:solidFill>
          <a:ln>
            <a:solidFill>
              <a:schemeClr val="bg2">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lumMod val="75000"/>
                  </a:schemeClr>
                </a:solidFill>
                <a:latin typeface="Halant Medium Bold" panose="020B0604020202020204" charset="0"/>
                <a:cs typeface="Halant Medium Bold" panose="020B0604020202020204" charset="0"/>
              </a:rPr>
              <a:t>Model Structure</a:t>
            </a:r>
          </a:p>
        </p:txBody>
      </p:sp>
    </p:spTree>
    <p:extLst>
      <p:ext uri="{BB962C8B-B14F-4D97-AF65-F5344CB8AC3E}">
        <p14:creationId xmlns:p14="http://schemas.microsoft.com/office/powerpoint/2010/main" val="3215902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7287572"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Best model selection</a:t>
            </a:r>
          </a:p>
        </p:txBody>
      </p:sp>
      <p:pic>
        <p:nvPicPr>
          <p:cNvPr id="37" name="Picture 36">
            <a:extLst>
              <a:ext uri="{FF2B5EF4-FFF2-40B4-BE49-F238E27FC236}">
                <a16:creationId xmlns:a16="http://schemas.microsoft.com/office/drawing/2014/main" id="{49E2207B-A549-4331-AF7E-C9DA81CB78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093" y="335687"/>
            <a:ext cx="653707" cy="653707"/>
          </a:xfrm>
          <a:prstGeom prst="rect">
            <a:avLst/>
          </a:prstGeom>
        </p:spPr>
      </p:pic>
      <p:pic>
        <p:nvPicPr>
          <p:cNvPr id="3" name="Picture 2">
            <a:extLst>
              <a:ext uri="{FF2B5EF4-FFF2-40B4-BE49-F238E27FC236}">
                <a16:creationId xmlns:a16="http://schemas.microsoft.com/office/drawing/2014/main" id="{8AF2448C-C673-478E-9E4C-B8D779A95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73" y="3013364"/>
            <a:ext cx="7691893" cy="5911064"/>
          </a:xfrm>
          <a:prstGeom prst="rect">
            <a:avLst/>
          </a:prstGeom>
        </p:spPr>
      </p:pic>
      <p:sp>
        <p:nvSpPr>
          <p:cNvPr id="11" name="TextBox 5">
            <a:extLst>
              <a:ext uri="{FF2B5EF4-FFF2-40B4-BE49-F238E27FC236}">
                <a16:creationId xmlns:a16="http://schemas.microsoft.com/office/drawing/2014/main" id="{5C060E5C-3F04-472D-87A6-28D28E8EADD0}"/>
              </a:ext>
            </a:extLst>
          </p:cNvPr>
          <p:cNvSpPr txBox="1"/>
          <p:nvPr/>
        </p:nvSpPr>
        <p:spPr>
          <a:xfrm>
            <a:off x="4953000" y="2265030"/>
            <a:ext cx="8884321" cy="592470"/>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800" dirty="0">
                <a:latin typeface="Halant Medium Bold"/>
              </a:rPr>
              <a:t>Comparing models' accuracy</a:t>
            </a:r>
            <a:r>
              <a:rPr lang="ar-EG" sz="2800" dirty="0">
                <a:latin typeface="Halant Medium Bold"/>
              </a:rPr>
              <a:t> </a:t>
            </a:r>
            <a:r>
              <a:rPr lang="en-US" sz="2800" dirty="0">
                <a:latin typeface="Halant Medium Bold"/>
              </a:rPr>
              <a:t> on the test data</a:t>
            </a:r>
          </a:p>
        </p:txBody>
      </p:sp>
    </p:spTree>
    <p:extLst>
      <p:ext uri="{BB962C8B-B14F-4D97-AF65-F5344CB8AC3E}">
        <p14:creationId xmlns:p14="http://schemas.microsoft.com/office/powerpoint/2010/main" val="15169633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7287572"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Best model selection</a:t>
            </a:r>
          </a:p>
        </p:txBody>
      </p:sp>
      <p:pic>
        <p:nvPicPr>
          <p:cNvPr id="37" name="Picture 36">
            <a:extLst>
              <a:ext uri="{FF2B5EF4-FFF2-40B4-BE49-F238E27FC236}">
                <a16:creationId xmlns:a16="http://schemas.microsoft.com/office/drawing/2014/main" id="{49E2207B-A549-4331-AF7E-C9DA81CB78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093" y="335687"/>
            <a:ext cx="653707" cy="653707"/>
          </a:xfrm>
          <a:prstGeom prst="rect">
            <a:avLst/>
          </a:prstGeom>
        </p:spPr>
      </p:pic>
      <p:sp>
        <p:nvSpPr>
          <p:cNvPr id="38" name="TextBox 5">
            <a:extLst>
              <a:ext uri="{FF2B5EF4-FFF2-40B4-BE49-F238E27FC236}">
                <a16:creationId xmlns:a16="http://schemas.microsoft.com/office/drawing/2014/main" id="{9BD0DD5C-059B-4AD0-A0EC-C836CF1E47C5}"/>
              </a:ext>
            </a:extLst>
          </p:cNvPr>
          <p:cNvSpPr txBox="1"/>
          <p:nvPr/>
        </p:nvSpPr>
        <p:spPr>
          <a:xfrm>
            <a:off x="-105869" y="5879788"/>
            <a:ext cx="5597980"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solidFill>
                  <a:schemeClr val="bg2">
                    <a:lumMod val="50000"/>
                  </a:schemeClr>
                </a:solidFill>
                <a:latin typeface="Halant Medium Bold"/>
              </a:rPr>
              <a:t>Comparing models' accuracy</a:t>
            </a:r>
            <a:r>
              <a:rPr lang="ar-EG" sz="2000" dirty="0">
                <a:solidFill>
                  <a:schemeClr val="bg2">
                    <a:lumMod val="50000"/>
                  </a:schemeClr>
                </a:solidFill>
                <a:latin typeface="Halant Medium Bold"/>
              </a:rPr>
              <a:t> </a:t>
            </a:r>
            <a:r>
              <a:rPr lang="en-US" sz="2000" dirty="0">
                <a:solidFill>
                  <a:schemeClr val="bg2">
                    <a:lumMod val="50000"/>
                  </a:schemeClr>
                </a:solidFill>
                <a:latin typeface="Halant Medium Bold"/>
              </a:rPr>
              <a:t> on the test data</a:t>
            </a:r>
          </a:p>
        </p:txBody>
      </p:sp>
      <p:pic>
        <p:nvPicPr>
          <p:cNvPr id="5" name="Picture 4">
            <a:extLst>
              <a:ext uri="{FF2B5EF4-FFF2-40B4-BE49-F238E27FC236}">
                <a16:creationId xmlns:a16="http://schemas.microsoft.com/office/drawing/2014/main" id="{8082511C-5D2F-4295-8CE2-1BAE1C40028E}"/>
              </a:ext>
            </a:extLst>
          </p:cNvPr>
          <p:cNvPicPr>
            <a:picLocks noChangeAspect="1"/>
          </p:cNvPicPr>
          <p:nvPr/>
        </p:nvPicPr>
        <p:blipFill>
          <a:blip r:embed="rId3">
            <a:extLst>
              <a:ext uri="{BEBA8EAE-BF5A-486C-A8C5-ECC9F3942E4B}">
                <a14:imgProps xmlns:a14="http://schemas.microsoft.com/office/drawing/2010/main">
                  <a14:imgLayer r:embed="rId4">
                    <a14:imgEffect>
                      <a14:saturation sat="23000"/>
                    </a14:imgEffect>
                  </a14:imgLayer>
                </a14:imgProps>
              </a:ext>
              <a:ext uri="{28A0092B-C50C-407E-A947-70E740481C1C}">
                <a14:useLocalDpi xmlns:a14="http://schemas.microsoft.com/office/drawing/2010/main" val="0"/>
              </a:ext>
            </a:extLst>
          </a:blip>
          <a:stretch>
            <a:fillRect/>
          </a:stretch>
        </p:blipFill>
        <p:spPr>
          <a:xfrm>
            <a:off x="204643" y="6302981"/>
            <a:ext cx="4976957" cy="3824691"/>
          </a:xfrm>
          <a:prstGeom prst="rect">
            <a:avLst/>
          </a:prstGeom>
        </p:spPr>
      </p:pic>
      <p:sp>
        <p:nvSpPr>
          <p:cNvPr id="12" name="TextBox 11">
            <a:extLst>
              <a:ext uri="{FF2B5EF4-FFF2-40B4-BE49-F238E27FC236}">
                <a16:creationId xmlns:a16="http://schemas.microsoft.com/office/drawing/2014/main" id="{68D56301-6052-4748-81CE-00803B01A8C0}"/>
              </a:ext>
            </a:extLst>
          </p:cNvPr>
          <p:cNvSpPr txBox="1"/>
          <p:nvPr/>
        </p:nvSpPr>
        <p:spPr>
          <a:xfrm>
            <a:off x="3429000" y="2184889"/>
            <a:ext cx="14401800" cy="981807"/>
          </a:xfrm>
          <a:prstGeom prst="rect">
            <a:avLst/>
          </a:prstGeom>
          <a:noFill/>
        </p:spPr>
        <p:txBody>
          <a:bodyPr wrap="square">
            <a:spAutoFit/>
          </a:bodyPr>
          <a:lstStyle/>
          <a:p>
            <a:pPr algn="just">
              <a:spcBef>
                <a:spcPct val="0"/>
              </a:spcBef>
              <a:spcAft>
                <a:spcPct val="35000"/>
              </a:spcAft>
            </a:pPr>
            <a:r>
              <a:rPr lang="en-US" sz="2800" dirty="0">
                <a:latin typeface="Halant Medium Bold"/>
              </a:rPr>
              <a:t>To select the champion model we tested the top 3 models on scrapped YouTube files</a:t>
            </a:r>
          </a:p>
          <a:p>
            <a:pPr algn="just">
              <a:spcBef>
                <a:spcPct val="0"/>
              </a:spcBef>
              <a:spcAft>
                <a:spcPct val="35000"/>
              </a:spcAft>
            </a:pPr>
            <a:endParaRPr lang="en-US" sz="2000" dirty="0">
              <a:latin typeface="Halant Medium Bold"/>
            </a:endParaRPr>
          </a:p>
        </p:txBody>
      </p:sp>
      <p:pic>
        <p:nvPicPr>
          <p:cNvPr id="10" name="Picture 9">
            <a:extLst>
              <a:ext uri="{FF2B5EF4-FFF2-40B4-BE49-F238E27FC236}">
                <a16:creationId xmlns:a16="http://schemas.microsoft.com/office/drawing/2014/main" id="{33180223-4136-42C6-A0DF-6F7B48E48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3000865"/>
            <a:ext cx="7162800" cy="5504467"/>
          </a:xfrm>
          <a:prstGeom prst="rect">
            <a:avLst/>
          </a:prstGeom>
        </p:spPr>
      </p:pic>
    </p:spTree>
    <p:extLst>
      <p:ext uri="{BB962C8B-B14F-4D97-AF65-F5344CB8AC3E}">
        <p14:creationId xmlns:p14="http://schemas.microsoft.com/office/powerpoint/2010/main" val="6080764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0"/>
            <a:ext cx="4295899" cy="1028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F964D92-E474-4ACE-BD63-AE872C8CE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57" y="2692182"/>
            <a:ext cx="2286000" cy="2286000"/>
          </a:xfrm>
          <a:prstGeom prst="rect">
            <a:avLst/>
          </a:prstGeom>
        </p:spPr>
      </p:pic>
      <p:sp>
        <p:nvSpPr>
          <p:cNvPr id="17" name="Freeform: Shape 16">
            <a:extLst>
              <a:ext uri="{FF2B5EF4-FFF2-40B4-BE49-F238E27FC236}">
                <a16:creationId xmlns:a16="http://schemas.microsoft.com/office/drawing/2014/main" id="{103D31F1-3013-47AF-9F0F-0BD93BE843FE}"/>
              </a:ext>
            </a:extLst>
          </p:cNvPr>
          <p:cNvSpPr/>
          <p:nvPr/>
        </p:nvSpPr>
        <p:spPr>
          <a:xfrm>
            <a:off x="560670" y="4991100"/>
            <a:ext cx="4163730"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Problem Statement</a:t>
            </a:r>
            <a:r>
              <a:rPr lang="ar-EG" sz="6000" dirty="0">
                <a:solidFill>
                  <a:schemeClr val="bg1"/>
                </a:solidFill>
                <a:latin typeface="Halant Medium Bold"/>
              </a:rPr>
              <a:t> </a:t>
            </a:r>
            <a:endParaRPr lang="en-US" sz="6000" dirty="0">
              <a:solidFill>
                <a:schemeClr val="bg1"/>
              </a:solidFill>
              <a:latin typeface="Halant Medium Bold"/>
            </a:endParaRPr>
          </a:p>
        </p:txBody>
      </p:sp>
      <p:pic>
        <p:nvPicPr>
          <p:cNvPr id="18" name="Picture 17">
            <a:extLst>
              <a:ext uri="{FF2B5EF4-FFF2-40B4-BE49-F238E27FC236}">
                <a16:creationId xmlns:a16="http://schemas.microsoft.com/office/drawing/2014/main" id="{E9FBA5C2-73FA-4367-9D70-7667F66F0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686" y="571500"/>
            <a:ext cx="3004457" cy="3004457"/>
          </a:xfrm>
          <a:prstGeom prst="rect">
            <a:avLst/>
          </a:prstGeom>
        </p:spPr>
      </p:pic>
      <p:sp>
        <p:nvSpPr>
          <p:cNvPr id="19" name="Rectangle 18">
            <a:extLst>
              <a:ext uri="{FF2B5EF4-FFF2-40B4-BE49-F238E27FC236}">
                <a16:creationId xmlns:a16="http://schemas.microsoft.com/office/drawing/2014/main" id="{A7A45F23-39B7-4571-8B3F-97EBF1AC9360}"/>
              </a:ext>
            </a:extLst>
          </p:cNvPr>
          <p:cNvSpPr/>
          <p:nvPr/>
        </p:nvSpPr>
        <p:spPr>
          <a:xfrm>
            <a:off x="8039100" y="3861018"/>
            <a:ext cx="6210300" cy="1815882"/>
          </a:xfrm>
          <a:prstGeom prst="rect">
            <a:avLst/>
          </a:prstGeom>
        </p:spPr>
        <p:txBody>
          <a:bodyPr wrap="square">
            <a:spAutoFit/>
          </a:bodyPr>
          <a:lstStyle/>
          <a:p>
            <a:pPr algn="just">
              <a:buClr>
                <a:srgbClr val="2963B9"/>
              </a:buClr>
            </a:pPr>
            <a:r>
              <a:rPr lang="en-US" sz="2800" dirty="0">
                <a:latin typeface="Times New Roman" panose="02020603050405020304" pitchFamily="18" charset="0"/>
                <a:cs typeface="Times New Roman" panose="02020603050405020304" pitchFamily="18" charset="0"/>
              </a:rPr>
              <a:t>The primary objective of the Language Identification System is to accurately identify a spoken language from the given speech sample at any time length.</a:t>
            </a:r>
          </a:p>
        </p:txBody>
      </p:sp>
      <p:pic>
        <p:nvPicPr>
          <p:cNvPr id="7" name="Picture 6">
            <a:extLst>
              <a:ext uri="{FF2B5EF4-FFF2-40B4-BE49-F238E27FC236}">
                <a16:creationId xmlns:a16="http://schemas.microsoft.com/office/drawing/2014/main" id="{4A3CB14C-CBA4-46AB-9CFB-E95A88382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6210300"/>
            <a:ext cx="5638800" cy="1124191"/>
          </a:xfrm>
          <a:prstGeom prst="rect">
            <a:avLst/>
          </a:prstGeom>
        </p:spPr>
      </p:pic>
      <p:sp>
        <p:nvSpPr>
          <p:cNvPr id="8" name="Rectangle 7">
            <a:extLst>
              <a:ext uri="{FF2B5EF4-FFF2-40B4-BE49-F238E27FC236}">
                <a16:creationId xmlns:a16="http://schemas.microsoft.com/office/drawing/2014/main" id="{7680E0A9-88F6-48C9-9007-C88B8A1CCDA1}"/>
              </a:ext>
            </a:extLst>
          </p:cNvPr>
          <p:cNvSpPr/>
          <p:nvPr/>
        </p:nvSpPr>
        <p:spPr>
          <a:xfrm>
            <a:off x="8039100" y="7949505"/>
            <a:ext cx="6134100" cy="1384995"/>
          </a:xfrm>
          <a:prstGeom prst="rect">
            <a:avLst/>
          </a:prstGeom>
        </p:spPr>
        <p:txBody>
          <a:bodyPr wrap="square">
            <a:spAutoFit/>
          </a:bodyPr>
          <a:lstStyle/>
          <a:p>
            <a:pPr algn="just">
              <a:buClr>
                <a:srgbClr val="2963B9"/>
              </a:buClr>
            </a:pPr>
            <a:r>
              <a:rPr lang="en-US" sz="2800" dirty="0">
                <a:latin typeface="Times New Roman" panose="02020603050405020304" pitchFamily="18" charset="0"/>
                <a:cs typeface="Times New Roman" panose="02020603050405020304" pitchFamily="18" charset="0"/>
              </a:rPr>
              <a:t>Languages to be detected: </a:t>
            </a:r>
            <a:r>
              <a:rPr lang="en-US" sz="2800" b="1" dirty="0">
                <a:latin typeface="Times New Roman" panose="02020603050405020304" pitchFamily="18" charset="0"/>
                <a:cs typeface="Times New Roman" panose="02020603050405020304" pitchFamily="18" charset="0"/>
              </a:rPr>
              <a:t>Arabic, Italian, Spanish, Portuguese, German, French, and English.</a:t>
            </a:r>
          </a:p>
        </p:txBody>
      </p:sp>
    </p:spTree>
    <p:extLst>
      <p:ext uri="{BB962C8B-B14F-4D97-AF65-F5344CB8AC3E}">
        <p14:creationId xmlns:p14="http://schemas.microsoft.com/office/powerpoint/2010/main" val="1992822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7287572"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Best model selection</a:t>
            </a:r>
          </a:p>
        </p:txBody>
      </p:sp>
      <p:pic>
        <p:nvPicPr>
          <p:cNvPr id="37" name="Picture 36">
            <a:extLst>
              <a:ext uri="{FF2B5EF4-FFF2-40B4-BE49-F238E27FC236}">
                <a16:creationId xmlns:a16="http://schemas.microsoft.com/office/drawing/2014/main" id="{49E2207B-A549-4331-AF7E-C9DA81CB78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093" y="335687"/>
            <a:ext cx="653707" cy="653707"/>
          </a:xfrm>
          <a:prstGeom prst="rect">
            <a:avLst/>
          </a:prstGeom>
        </p:spPr>
      </p:pic>
      <p:sp>
        <p:nvSpPr>
          <p:cNvPr id="12" name="TextBox 11">
            <a:extLst>
              <a:ext uri="{FF2B5EF4-FFF2-40B4-BE49-F238E27FC236}">
                <a16:creationId xmlns:a16="http://schemas.microsoft.com/office/drawing/2014/main" id="{68D56301-6052-4748-81CE-00803B01A8C0}"/>
              </a:ext>
            </a:extLst>
          </p:cNvPr>
          <p:cNvSpPr txBox="1"/>
          <p:nvPr/>
        </p:nvSpPr>
        <p:spPr>
          <a:xfrm>
            <a:off x="3429000" y="2184889"/>
            <a:ext cx="14401800" cy="981807"/>
          </a:xfrm>
          <a:prstGeom prst="rect">
            <a:avLst/>
          </a:prstGeom>
          <a:noFill/>
        </p:spPr>
        <p:txBody>
          <a:bodyPr wrap="square">
            <a:spAutoFit/>
          </a:bodyPr>
          <a:lstStyle/>
          <a:p>
            <a:pPr algn="just">
              <a:spcBef>
                <a:spcPct val="0"/>
              </a:spcBef>
              <a:spcAft>
                <a:spcPct val="35000"/>
              </a:spcAft>
            </a:pPr>
            <a:r>
              <a:rPr lang="en-US" sz="2800" dirty="0">
                <a:latin typeface="Halant Medium Bold"/>
              </a:rPr>
              <a:t>To select the champion model we tested the top 3 models on scrapped YouTube files</a:t>
            </a:r>
          </a:p>
          <a:p>
            <a:pPr algn="just">
              <a:spcBef>
                <a:spcPct val="0"/>
              </a:spcBef>
              <a:spcAft>
                <a:spcPct val="35000"/>
              </a:spcAft>
            </a:pPr>
            <a:endParaRPr lang="en-US" sz="2000" dirty="0">
              <a:latin typeface="Halant Medium Bold"/>
            </a:endParaRPr>
          </a:p>
        </p:txBody>
      </p:sp>
      <p:pic>
        <p:nvPicPr>
          <p:cNvPr id="10" name="Picture 9">
            <a:extLst>
              <a:ext uri="{FF2B5EF4-FFF2-40B4-BE49-F238E27FC236}">
                <a16:creationId xmlns:a16="http://schemas.microsoft.com/office/drawing/2014/main" id="{33180223-4136-42C6-A0DF-6F7B48E48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669880"/>
            <a:ext cx="7162800" cy="5504467"/>
          </a:xfrm>
          <a:prstGeom prst="rect">
            <a:avLst/>
          </a:prstGeom>
        </p:spPr>
      </p:pic>
      <p:sp>
        <p:nvSpPr>
          <p:cNvPr id="13" name="TextBox 12">
            <a:extLst>
              <a:ext uri="{FF2B5EF4-FFF2-40B4-BE49-F238E27FC236}">
                <a16:creationId xmlns:a16="http://schemas.microsoft.com/office/drawing/2014/main" id="{082AEAB4-64FE-42F4-8CF7-AC39F2FE38D1}"/>
              </a:ext>
            </a:extLst>
          </p:cNvPr>
          <p:cNvSpPr txBox="1"/>
          <p:nvPr/>
        </p:nvSpPr>
        <p:spPr>
          <a:xfrm>
            <a:off x="3359727" y="3037261"/>
            <a:ext cx="14401800" cy="1268039"/>
          </a:xfrm>
          <a:prstGeom prst="rect">
            <a:avLst/>
          </a:prstGeom>
          <a:noFill/>
        </p:spPr>
        <p:txBody>
          <a:bodyPr wrap="square">
            <a:spAutoFit/>
          </a:bodyPr>
          <a:lstStyle/>
          <a:p>
            <a:pPr algn="ctr">
              <a:spcBef>
                <a:spcPct val="0"/>
              </a:spcBef>
              <a:spcAft>
                <a:spcPct val="35000"/>
              </a:spcAft>
            </a:pPr>
            <a:r>
              <a:rPr lang="en-US" sz="2400" dirty="0">
                <a:latin typeface="Halant Medium Bold"/>
              </a:rPr>
              <a:t>We selected the </a:t>
            </a:r>
            <a:r>
              <a:rPr lang="en-US" sz="2400" dirty="0">
                <a:solidFill>
                  <a:schemeClr val="accent1"/>
                </a:solidFill>
                <a:latin typeface="Halant Medium Bold"/>
              </a:rPr>
              <a:t>Conve1d on the signal </a:t>
            </a:r>
            <a:r>
              <a:rPr lang="en-US" sz="2400" dirty="0">
                <a:latin typeface="Halant Medium Bold"/>
              </a:rPr>
              <a:t>as the champion model because it generalizes better than other models and has the smallest size and inference time   </a:t>
            </a:r>
          </a:p>
          <a:p>
            <a:pPr algn="ctr">
              <a:spcBef>
                <a:spcPct val="0"/>
              </a:spcBef>
              <a:spcAft>
                <a:spcPct val="35000"/>
              </a:spcAft>
            </a:pPr>
            <a:endParaRPr lang="en-US" sz="2000" dirty="0">
              <a:latin typeface="Halant Medium Bold"/>
            </a:endParaRPr>
          </a:p>
        </p:txBody>
      </p:sp>
      <p:sp>
        <p:nvSpPr>
          <p:cNvPr id="14" name="TextBox 5">
            <a:extLst>
              <a:ext uri="{FF2B5EF4-FFF2-40B4-BE49-F238E27FC236}">
                <a16:creationId xmlns:a16="http://schemas.microsoft.com/office/drawing/2014/main" id="{A9939DE6-6D17-48BA-A858-DDDF17629100}"/>
              </a:ext>
            </a:extLst>
          </p:cNvPr>
          <p:cNvSpPr txBox="1"/>
          <p:nvPr/>
        </p:nvSpPr>
        <p:spPr>
          <a:xfrm>
            <a:off x="-105869" y="5879788"/>
            <a:ext cx="5597980"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solidFill>
                  <a:schemeClr val="bg2">
                    <a:lumMod val="50000"/>
                  </a:schemeClr>
                </a:solidFill>
                <a:latin typeface="Halant Medium Bold"/>
              </a:rPr>
              <a:t>Comparing models' accuracy</a:t>
            </a:r>
            <a:r>
              <a:rPr lang="ar-EG" sz="2000" dirty="0">
                <a:solidFill>
                  <a:schemeClr val="bg2">
                    <a:lumMod val="50000"/>
                  </a:schemeClr>
                </a:solidFill>
                <a:latin typeface="Halant Medium Bold"/>
              </a:rPr>
              <a:t> </a:t>
            </a:r>
            <a:r>
              <a:rPr lang="en-US" sz="2000" dirty="0">
                <a:solidFill>
                  <a:schemeClr val="bg2">
                    <a:lumMod val="50000"/>
                  </a:schemeClr>
                </a:solidFill>
                <a:latin typeface="Halant Medium Bold"/>
              </a:rPr>
              <a:t> on the test data</a:t>
            </a:r>
          </a:p>
        </p:txBody>
      </p:sp>
      <p:pic>
        <p:nvPicPr>
          <p:cNvPr id="16" name="Picture 15">
            <a:extLst>
              <a:ext uri="{FF2B5EF4-FFF2-40B4-BE49-F238E27FC236}">
                <a16:creationId xmlns:a16="http://schemas.microsoft.com/office/drawing/2014/main" id="{697C1285-8BB1-494B-9E43-4528677BE45A}"/>
              </a:ext>
            </a:extLst>
          </p:cNvPr>
          <p:cNvPicPr>
            <a:picLocks noChangeAspect="1"/>
          </p:cNvPicPr>
          <p:nvPr/>
        </p:nvPicPr>
        <p:blipFill>
          <a:blip r:embed="rId4">
            <a:extLst>
              <a:ext uri="{BEBA8EAE-BF5A-486C-A8C5-ECC9F3942E4B}">
                <a14:imgProps xmlns:a14="http://schemas.microsoft.com/office/drawing/2010/main">
                  <a14:imgLayer r:embed="rId5">
                    <a14:imgEffect>
                      <a14:saturation sat="23000"/>
                    </a14:imgEffect>
                  </a14:imgLayer>
                </a14:imgProps>
              </a:ext>
              <a:ext uri="{28A0092B-C50C-407E-A947-70E740481C1C}">
                <a14:useLocalDpi xmlns:a14="http://schemas.microsoft.com/office/drawing/2010/main" val="0"/>
              </a:ext>
            </a:extLst>
          </a:blip>
          <a:stretch>
            <a:fillRect/>
          </a:stretch>
        </p:blipFill>
        <p:spPr>
          <a:xfrm>
            <a:off x="204643" y="6302981"/>
            <a:ext cx="4976957" cy="3824691"/>
          </a:xfrm>
          <a:prstGeom prst="rect">
            <a:avLst/>
          </a:prstGeom>
        </p:spPr>
      </p:pic>
    </p:spTree>
    <p:extLst>
      <p:ext uri="{BB962C8B-B14F-4D97-AF65-F5344CB8AC3E}">
        <p14:creationId xmlns:p14="http://schemas.microsoft.com/office/powerpoint/2010/main" val="29896350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001690"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Error Analysis</a:t>
            </a:r>
          </a:p>
        </p:txBody>
      </p:sp>
      <p:pic>
        <p:nvPicPr>
          <p:cNvPr id="10" name="Picture 9">
            <a:extLst>
              <a:ext uri="{FF2B5EF4-FFF2-40B4-BE49-F238E27FC236}">
                <a16:creationId xmlns:a16="http://schemas.microsoft.com/office/drawing/2014/main" id="{8F6AC6F0-2358-423C-A343-3194FC0D3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66784"/>
            <a:ext cx="685800" cy="685800"/>
          </a:xfrm>
          <a:prstGeom prst="rect">
            <a:avLst/>
          </a:prstGeom>
        </p:spPr>
      </p:pic>
      <p:sp>
        <p:nvSpPr>
          <p:cNvPr id="12" name="TextBox 5">
            <a:extLst>
              <a:ext uri="{FF2B5EF4-FFF2-40B4-BE49-F238E27FC236}">
                <a16:creationId xmlns:a16="http://schemas.microsoft.com/office/drawing/2014/main" id="{E6CE0DB9-AC21-4586-8C27-F9E62CBDABDC}"/>
              </a:ext>
            </a:extLst>
          </p:cNvPr>
          <p:cNvSpPr txBox="1"/>
          <p:nvPr/>
        </p:nvSpPr>
        <p:spPr>
          <a:xfrm>
            <a:off x="5410200" y="2221306"/>
            <a:ext cx="7620000"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The best model results on the scrapped YouTube Data</a:t>
            </a:r>
          </a:p>
        </p:txBody>
      </p:sp>
      <p:sp>
        <p:nvSpPr>
          <p:cNvPr id="5" name="TextBox 5">
            <a:extLst>
              <a:ext uri="{FF2B5EF4-FFF2-40B4-BE49-F238E27FC236}">
                <a16:creationId xmlns:a16="http://schemas.microsoft.com/office/drawing/2014/main" id="{415F2284-47D1-E7C2-FDE4-3562CFD50B55}"/>
              </a:ext>
            </a:extLst>
          </p:cNvPr>
          <p:cNvSpPr txBox="1"/>
          <p:nvPr/>
        </p:nvSpPr>
        <p:spPr>
          <a:xfrm>
            <a:off x="1996381" y="3771900"/>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Confusion Matrix</a:t>
            </a:r>
          </a:p>
        </p:txBody>
      </p:sp>
      <p:sp>
        <p:nvSpPr>
          <p:cNvPr id="7" name="TextBox 5">
            <a:extLst>
              <a:ext uri="{FF2B5EF4-FFF2-40B4-BE49-F238E27FC236}">
                <a16:creationId xmlns:a16="http://schemas.microsoft.com/office/drawing/2014/main" id="{E0370610-FB46-6DB0-13C1-AA44215C94D2}"/>
              </a:ext>
            </a:extLst>
          </p:cNvPr>
          <p:cNvSpPr txBox="1"/>
          <p:nvPr/>
        </p:nvSpPr>
        <p:spPr>
          <a:xfrm>
            <a:off x="9552353" y="6168107"/>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sp>
        <p:nvSpPr>
          <p:cNvPr id="14" name="TextBox 5">
            <a:extLst>
              <a:ext uri="{FF2B5EF4-FFF2-40B4-BE49-F238E27FC236}">
                <a16:creationId xmlns:a16="http://schemas.microsoft.com/office/drawing/2014/main" id="{3DEC5934-4188-4236-B750-13F6C2E334E6}"/>
              </a:ext>
            </a:extLst>
          </p:cNvPr>
          <p:cNvSpPr txBox="1"/>
          <p:nvPr/>
        </p:nvSpPr>
        <p:spPr>
          <a:xfrm>
            <a:off x="13818479" y="6216283"/>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Gender Misclassification</a:t>
            </a:r>
          </a:p>
        </p:txBody>
      </p:sp>
      <p:pic>
        <p:nvPicPr>
          <p:cNvPr id="13" name="Picture 12">
            <a:extLst>
              <a:ext uri="{FF2B5EF4-FFF2-40B4-BE49-F238E27FC236}">
                <a16:creationId xmlns:a16="http://schemas.microsoft.com/office/drawing/2014/main" id="{229EA0CD-53EE-4139-A642-C6DB7AB87225}"/>
              </a:ext>
            </a:extLst>
          </p:cNvPr>
          <p:cNvPicPr>
            <a:picLocks noChangeAspect="1"/>
          </p:cNvPicPr>
          <p:nvPr/>
        </p:nvPicPr>
        <p:blipFill>
          <a:blip r:embed="rId3"/>
          <a:stretch>
            <a:fillRect/>
          </a:stretch>
        </p:blipFill>
        <p:spPr>
          <a:xfrm>
            <a:off x="13229093" y="6591300"/>
            <a:ext cx="5051979" cy="3570065"/>
          </a:xfrm>
          <a:prstGeom prst="rect">
            <a:avLst/>
          </a:prstGeom>
        </p:spPr>
      </p:pic>
      <p:pic>
        <p:nvPicPr>
          <p:cNvPr id="17" name="Picture 16">
            <a:extLst>
              <a:ext uri="{FF2B5EF4-FFF2-40B4-BE49-F238E27FC236}">
                <a16:creationId xmlns:a16="http://schemas.microsoft.com/office/drawing/2014/main" id="{3A7D5D54-1333-48B7-B2DE-403A6A90A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8" y="4199658"/>
            <a:ext cx="7400925" cy="6076950"/>
          </a:xfrm>
          <a:prstGeom prst="rect">
            <a:avLst/>
          </a:prstGeom>
        </p:spPr>
      </p:pic>
      <p:pic>
        <p:nvPicPr>
          <p:cNvPr id="19" name="Picture 18">
            <a:extLst>
              <a:ext uri="{FF2B5EF4-FFF2-40B4-BE49-F238E27FC236}">
                <a16:creationId xmlns:a16="http://schemas.microsoft.com/office/drawing/2014/main" id="{7333ECDA-DB20-4557-9DB4-82C950874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707" y="6594764"/>
            <a:ext cx="4154693" cy="3556785"/>
          </a:xfrm>
          <a:prstGeom prst="rect">
            <a:avLst/>
          </a:prstGeom>
        </p:spPr>
      </p:pic>
    </p:spTree>
    <p:extLst>
      <p:ext uri="{BB962C8B-B14F-4D97-AF65-F5344CB8AC3E}">
        <p14:creationId xmlns:p14="http://schemas.microsoft.com/office/powerpoint/2010/main" val="13764442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001690"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Error Analysis</a:t>
            </a:r>
          </a:p>
        </p:txBody>
      </p:sp>
      <p:pic>
        <p:nvPicPr>
          <p:cNvPr id="10" name="Picture 9">
            <a:extLst>
              <a:ext uri="{FF2B5EF4-FFF2-40B4-BE49-F238E27FC236}">
                <a16:creationId xmlns:a16="http://schemas.microsoft.com/office/drawing/2014/main" id="{8F6AC6F0-2358-423C-A343-3194FC0D3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66784"/>
            <a:ext cx="685800" cy="685800"/>
          </a:xfrm>
          <a:prstGeom prst="rect">
            <a:avLst/>
          </a:prstGeom>
        </p:spPr>
      </p:pic>
      <p:sp>
        <p:nvSpPr>
          <p:cNvPr id="5" name="TextBox 5">
            <a:extLst>
              <a:ext uri="{FF2B5EF4-FFF2-40B4-BE49-F238E27FC236}">
                <a16:creationId xmlns:a16="http://schemas.microsoft.com/office/drawing/2014/main" id="{415F2284-47D1-E7C2-FDE4-3562CFD50B55}"/>
              </a:ext>
            </a:extLst>
          </p:cNvPr>
          <p:cNvSpPr txBox="1"/>
          <p:nvPr/>
        </p:nvSpPr>
        <p:spPr>
          <a:xfrm>
            <a:off x="499584" y="6195123"/>
            <a:ext cx="3576561" cy="465512"/>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200" dirty="0">
                <a:latin typeface="Halant Medium Bold"/>
              </a:rPr>
              <a:t>Confusion Matrix</a:t>
            </a:r>
          </a:p>
        </p:txBody>
      </p:sp>
      <p:sp>
        <p:nvSpPr>
          <p:cNvPr id="7" name="TextBox 5">
            <a:extLst>
              <a:ext uri="{FF2B5EF4-FFF2-40B4-BE49-F238E27FC236}">
                <a16:creationId xmlns:a16="http://schemas.microsoft.com/office/drawing/2014/main" id="{E0370610-FB46-6DB0-13C1-AA44215C94D2}"/>
              </a:ext>
            </a:extLst>
          </p:cNvPr>
          <p:cNvSpPr txBox="1"/>
          <p:nvPr/>
        </p:nvSpPr>
        <p:spPr>
          <a:xfrm>
            <a:off x="8386839" y="4152900"/>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Classification Report</a:t>
            </a:r>
          </a:p>
        </p:txBody>
      </p:sp>
      <p:sp>
        <p:nvSpPr>
          <p:cNvPr id="14" name="TextBox 5">
            <a:extLst>
              <a:ext uri="{FF2B5EF4-FFF2-40B4-BE49-F238E27FC236}">
                <a16:creationId xmlns:a16="http://schemas.microsoft.com/office/drawing/2014/main" id="{3DEC5934-4188-4236-B750-13F6C2E334E6}"/>
              </a:ext>
            </a:extLst>
          </p:cNvPr>
          <p:cNvSpPr txBox="1"/>
          <p:nvPr/>
        </p:nvSpPr>
        <p:spPr>
          <a:xfrm>
            <a:off x="13818479" y="6216283"/>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Gender Misclassification</a:t>
            </a:r>
          </a:p>
        </p:txBody>
      </p:sp>
      <p:sp>
        <p:nvSpPr>
          <p:cNvPr id="16" name="TextBox 5">
            <a:extLst>
              <a:ext uri="{FF2B5EF4-FFF2-40B4-BE49-F238E27FC236}">
                <a16:creationId xmlns:a16="http://schemas.microsoft.com/office/drawing/2014/main" id="{0FCC67C8-CC82-41D3-B903-C1ECBC473391}"/>
              </a:ext>
            </a:extLst>
          </p:cNvPr>
          <p:cNvSpPr txBox="1"/>
          <p:nvPr/>
        </p:nvSpPr>
        <p:spPr>
          <a:xfrm>
            <a:off x="5410200" y="2221306"/>
            <a:ext cx="7620000" cy="1061829"/>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Tested the best model on scrapped YouTube Data 100 audio for each language with 10s length for each audio</a:t>
            </a:r>
          </a:p>
        </p:txBody>
      </p:sp>
      <p:pic>
        <p:nvPicPr>
          <p:cNvPr id="17" name="Picture 16">
            <a:extLst>
              <a:ext uri="{FF2B5EF4-FFF2-40B4-BE49-F238E27FC236}">
                <a16:creationId xmlns:a16="http://schemas.microsoft.com/office/drawing/2014/main" id="{5A75F641-5519-4A18-8948-8675CF092D9E}"/>
              </a:ext>
            </a:extLst>
          </p:cNvPr>
          <p:cNvPicPr>
            <a:picLocks noChangeAspect="1"/>
          </p:cNvPicPr>
          <p:nvPr/>
        </p:nvPicPr>
        <p:blipFill>
          <a:blip r:embed="rId3"/>
          <a:stretch>
            <a:fillRect/>
          </a:stretch>
        </p:blipFill>
        <p:spPr>
          <a:xfrm>
            <a:off x="13229093" y="6591300"/>
            <a:ext cx="5051979" cy="3570065"/>
          </a:xfrm>
          <a:prstGeom prst="rect">
            <a:avLst/>
          </a:prstGeom>
        </p:spPr>
      </p:pic>
      <p:pic>
        <p:nvPicPr>
          <p:cNvPr id="18" name="Picture 17">
            <a:extLst>
              <a:ext uri="{FF2B5EF4-FFF2-40B4-BE49-F238E27FC236}">
                <a16:creationId xmlns:a16="http://schemas.microsoft.com/office/drawing/2014/main" id="{295BD7CE-4948-49F7-87AB-41E0F7B34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9" y="6639476"/>
            <a:ext cx="4429546" cy="3637131"/>
          </a:xfrm>
          <a:prstGeom prst="rect">
            <a:avLst/>
          </a:prstGeom>
        </p:spPr>
      </p:pic>
      <p:pic>
        <p:nvPicPr>
          <p:cNvPr id="19" name="Picture 18">
            <a:extLst>
              <a:ext uri="{FF2B5EF4-FFF2-40B4-BE49-F238E27FC236}">
                <a16:creationId xmlns:a16="http://schemas.microsoft.com/office/drawing/2014/main" id="{05745A1D-17A0-4014-A175-A88CE2C39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557" y="4660732"/>
            <a:ext cx="6413844" cy="5490818"/>
          </a:xfrm>
          <a:prstGeom prst="rect">
            <a:avLst/>
          </a:prstGeom>
        </p:spPr>
      </p:pic>
    </p:spTree>
    <p:extLst>
      <p:ext uri="{BB962C8B-B14F-4D97-AF65-F5344CB8AC3E}">
        <p14:creationId xmlns:p14="http://schemas.microsoft.com/office/powerpoint/2010/main" val="20673919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5001690"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Error Analysis</a:t>
            </a:r>
          </a:p>
        </p:txBody>
      </p:sp>
      <p:pic>
        <p:nvPicPr>
          <p:cNvPr id="10" name="Picture 9">
            <a:extLst>
              <a:ext uri="{FF2B5EF4-FFF2-40B4-BE49-F238E27FC236}">
                <a16:creationId xmlns:a16="http://schemas.microsoft.com/office/drawing/2014/main" id="{8F6AC6F0-2358-423C-A343-3194FC0D3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66784"/>
            <a:ext cx="685800" cy="685800"/>
          </a:xfrm>
          <a:prstGeom prst="rect">
            <a:avLst/>
          </a:prstGeom>
        </p:spPr>
      </p:pic>
      <p:sp>
        <p:nvSpPr>
          <p:cNvPr id="5" name="TextBox 5">
            <a:extLst>
              <a:ext uri="{FF2B5EF4-FFF2-40B4-BE49-F238E27FC236}">
                <a16:creationId xmlns:a16="http://schemas.microsoft.com/office/drawing/2014/main" id="{415F2284-47D1-E7C2-FDE4-3562CFD50B55}"/>
              </a:ext>
            </a:extLst>
          </p:cNvPr>
          <p:cNvSpPr txBox="1"/>
          <p:nvPr/>
        </p:nvSpPr>
        <p:spPr>
          <a:xfrm>
            <a:off x="499584" y="6195123"/>
            <a:ext cx="3576561" cy="465512"/>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200" dirty="0">
                <a:latin typeface="Halant Medium Bold"/>
              </a:rPr>
              <a:t>Confusion Matrix</a:t>
            </a:r>
          </a:p>
        </p:txBody>
      </p:sp>
      <p:sp>
        <p:nvSpPr>
          <p:cNvPr id="7" name="TextBox 5">
            <a:extLst>
              <a:ext uri="{FF2B5EF4-FFF2-40B4-BE49-F238E27FC236}">
                <a16:creationId xmlns:a16="http://schemas.microsoft.com/office/drawing/2014/main" id="{E0370610-FB46-6DB0-13C1-AA44215C94D2}"/>
              </a:ext>
            </a:extLst>
          </p:cNvPr>
          <p:cNvSpPr txBox="1"/>
          <p:nvPr/>
        </p:nvSpPr>
        <p:spPr>
          <a:xfrm>
            <a:off x="5370750" y="6210300"/>
            <a:ext cx="3576561" cy="423193"/>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000" dirty="0">
                <a:latin typeface="Halant Medium Bold"/>
              </a:rPr>
              <a:t>Classification Report</a:t>
            </a:r>
          </a:p>
        </p:txBody>
      </p:sp>
      <p:sp>
        <p:nvSpPr>
          <p:cNvPr id="14" name="TextBox 5">
            <a:extLst>
              <a:ext uri="{FF2B5EF4-FFF2-40B4-BE49-F238E27FC236}">
                <a16:creationId xmlns:a16="http://schemas.microsoft.com/office/drawing/2014/main" id="{3DEC5934-4188-4236-B750-13F6C2E334E6}"/>
              </a:ext>
            </a:extLst>
          </p:cNvPr>
          <p:cNvSpPr txBox="1"/>
          <p:nvPr/>
        </p:nvSpPr>
        <p:spPr>
          <a:xfrm>
            <a:off x="13030200" y="4533900"/>
            <a:ext cx="3576561" cy="507831"/>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Gender Misclassification</a:t>
            </a:r>
          </a:p>
        </p:txBody>
      </p:sp>
      <p:sp>
        <p:nvSpPr>
          <p:cNvPr id="16" name="TextBox 5">
            <a:extLst>
              <a:ext uri="{FF2B5EF4-FFF2-40B4-BE49-F238E27FC236}">
                <a16:creationId xmlns:a16="http://schemas.microsoft.com/office/drawing/2014/main" id="{DE700E26-02BE-455E-A438-0340F91E6671}"/>
              </a:ext>
            </a:extLst>
          </p:cNvPr>
          <p:cNvSpPr txBox="1"/>
          <p:nvPr/>
        </p:nvSpPr>
        <p:spPr>
          <a:xfrm>
            <a:off x="5410200" y="2221306"/>
            <a:ext cx="7620000" cy="1061829"/>
          </a:xfrm>
          <a:prstGeom prst="rect">
            <a:avLst/>
          </a:prstGeom>
        </p:spPr>
        <p:txBody>
          <a:bodyPr wrap="square" lIns="0" tIns="0" rIns="0" bIns="0" rtlCol="0" anchor="t">
            <a:spAutoFit/>
          </a:bodyPr>
          <a:lstStyle/>
          <a:p>
            <a:pPr marL="0" lvl="1" algn="ctr">
              <a:lnSpc>
                <a:spcPct val="150000"/>
              </a:lnSpc>
              <a:spcBef>
                <a:spcPct val="0"/>
              </a:spcBef>
              <a:spcAft>
                <a:spcPct val="35000"/>
              </a:spcAft>
              <a:buClr>
                <a:srgbClr val="3978D3"/>
              </a:buClr>
            </a:pPr>
            <a:r>
              <a:rPr lang="en-US" sz="2400" dirty="0">
                <a:latin typeface="Halant Medium Bold"/>
              </a:rPr>
              <a:t>Tested the best model on scrapped YouTube Data 100 audio for each language with 10s length for each audio</a:t>
            </a:r>
          </a:p>
        </p:txBody>
      </p:sp>
      <p:pic>
        <p:nvPicPr>
          <p:cNvPr id="17" name="Picture 16">
            <a:extLst>
              <a:ext uri="{FF2B5EF4-FFF2-40B4-BE49-F238E27FC236}">
                <a16:creationId xmlns:a16="http://schemas.microsoft.com/office/drawing/2014/main" id="{BA1B1197-5F9C-4073-8672-8706360D89F9}"/>
              </a:ext>
            </a:extLst>
          </p:cNvPr>
          <p:cNvPicPr>
            <a:picLocks noChangeAspect="1"/>
          </p:cNvPicPr>
          <p:nvPr/>
        </p:nvPicPr>
        <p:blipFill>
          <a:blip r:embed="rId3"/>
          <a:stretch>
            <a:fillRect/>
          </a:stretch>
        </p:blipFill>
        <p:spPr>
          <a:xfrm>
            <a:off x="11049000" y="5104550"/>
            <a:ext cx="7155872" cy="5056816"/>
          </a:xfrm>
          <a:prstGeom prst="rect">
            <a:avLst/>
          </a:prstGeom>
        </p:spPr>
      </p:pic>
      <p:pic>
        <p:nvPicPr>
          <p:cNvPr id="18" name="Picture 17">
            <a:extLst>
              <a:ext uri="{FF2B5EF4-FFF2-40B4-BE49-F238E27FC236}">
                <a16:creationId xmlns:a16="http://schemas.microsoft.com/office/drawing/2014/main" id="{F67761BE-0667-4AB2-890E-C6B74222E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9" y="6639476"/>
            <a:ext cx="4429546" cy="3637131"/>
          </a:xfrm>
          <a:prstGeom prst="rect">
            <a:avLst/>
          </a:prstGeom>
        </p:spPr>
      </p:pic>
      <p:pic>
        <p:nvPicPr>
          <p:cNvPr id="19" name="Picture 18">
            <a:extLst>
              <a:ext uri="{FF2B5EF4-FFF2-40B4-BE49-F238E27FC236}">
                <a16:creationId xmlns:a16="http://schemas.microsoft.com/office/drawing/2014/main" id="{CCCD1ACB-13C0-4E29-96CE-4FCD6E4C7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208" y="6730215"/>
            <a:ext cx="4154693" cy="3556785"/>
          </a:xfrm>
          <a:prstGeom prst="rect">
            <a:avLst/>
          </a:prstGeom>
        </p:spPr>
      </p:pic>
    </p:spTree>
    <p:extLst>
      <p:ext uri="{BB962C8B-B14F-4D97-AF65-F5344CB8AC3E}">
        <p14:creationId xmlns:p14="http://schemas.microsoft.com/office/powerpoint/2010/main" val="12798791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10333278"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Comparing with related work</a:t>
            </a:r>
          </a:p>
        </p:txBody>
      </p:sp>
      <p:graphicFrame>
        <p:nvGraphicFramePr>
          <p:cNvPr id="2" name="Table 1">
            <a:extLst>
              <a:ext uri="{FF2B5EF4-FFF2-40B4-BE49-F238E27FC236}">
                <a16:creationId xmlns:a16="http://schemas.microsoft.com/office/drawing/2014/main" id="{82096F13-DAB8-4A5F-935E-0C44465213B5}"/>
              </a:ext>
            </a:extLst>
          </p:cNvPr>
          <p:cNvGraphicFramePr>
            <a:graphicFrameLocks noGrp="1"/>
          </p:cNvGraphicFramePr>
          <p:nvPr>
            <p:extLst>
              <p:ext uri="{D42A27DB-BD31-4B8C-83A1-F6EECF244321}">
                <p14:modId xmlns:p14="http://schemas.microsoft.com/office/powerpoint/2010/main" val="1502241267"/>
              </p:ext>
            </p:extLst>
          </p:nvPr>
        </p:nvGraphicFramePr>
        <p:xfrm>
          <a:off x="981877" y="2019300"/>
          <a:ext cx="16163123" cy="5867400"/>
        </p:xfrm>
        <a:graphic>
          <a:graphicData uri="http://schemas.openxmlformats.org/drawingml/2006/table">
            <a:tbl>
              <a:tblPr firstRow="1" bandRow="1">
                <a:tableStyleId>{5C22544A-7EE6-4342-B048-85BDC9FD1C3A}</a:tableStyleId>
              </a:tblPr>
              <a:tblGrid>
                <a:gridCol w="3544544">
                  <a:extLst>
                    <a:ext uri="{9D8B030D-6E8A-4147-A177-3AD203B41FA5}">
                      <a16:colId xmlns:a16="http://schemas.microsoft.com/office/drawing/2014/main" val="352775418"/>
                    </a:ext>
                  </a:extLst>
                </a:gridCol>
                <a:gridCol w="5576750">
                  <a:extLst>
                    <a:ext uri="{9D8B030D-6E8A-4147-A177-3AD203B41FA5}">
                      <a16:colId xmlns:a16="http://schemas.microsoft.com/office/drawing/2014/main" val="1432543534"/>
                    </a:ext>
                  </a:extLst>
                </a:gridCol>
                <a:gridCol w="4347975">
                  <a:extLst>
                    <a:ext uri="{9D8B030D-6E8A-4147-A177-3AD203B41FA5}">
                      <a16:colId xmlns:a16="http://schemas.microsoft.com/office/drawing/2014/main" val="307064350"/>
                    </a:ext>
                  </a:extLst>
                </a:gridCol>
                <a:gridCol w="2693854">
                  <a:extLst>
                    <a:ext uri="{9D8B030D-6E8A-4147-A177-3AD203B41FA5}">
                      <a16:colId xmlns:a16="http://schemas.microsoft.com/office/drawing/2014/main" val="3932297617"/>
                    </a:ext>
                  </a:extLst>
                </a:gridCol>
              </a:tblGrid>
              <a:tr h="848678">
                <a:tc>
                  <a:txBody>
                    <a:bodyPr/>
                    <a:lstStyle/>
                    <a:p>
                      <a:pPr algn="ctr"/>
                      <a:r>
                        <a:rPr lang="en-US" dirty="0"/>
                        <a:t>Method</a:t>
                      </a:r>
                    </a:p>
                  </a:txBody>
                  <a:tcPr/>
                </a:tc>
                <a:tc>
                  <a:txBody>
                    <a:bodyPr/>
                    <a:lstStyle/>
                    <a:p>
                      <a:pPr algn="ctr"/>
                      <a:r>
                        <a:rPr lang="en-US" sz="2700" b="1" kern="1200" dirty="0">
                          <a:solidFill>
                            <a:schemeClr val="lt1"/>
                          </a:solidFill>
                          <a:effectLst/>
                          <a:latin typeface="+mn-lt"/>
                          <a:ea typeface="+mn-ea"/>
                          <a:cs typeface="+mn-cs"/>
                        </a:rPr>
                        <a:t>Languages</a:t>
                      </a:r>
                      <a:endParaRPr lang="en-US" dirty="0"/>
                    </a:p>
                  </a:txBody>
                  <a:tcPr/>
                </a:tc>
                <a:tc>
                  <a:txBody>
                    <a:bodyPr/>
                    <a:lstStyle/>
                    <a:p>
                      <a:pPr algn="ctr"/>
                      <a:r>
                        <a:rPr lang="en-US" dirty="0"/>
                        <a:t>Datasets </a:t>
                      </a:r>
                    </a:p>
                  </a:txBody>
                  <a:tcPr/>
                </a:tc>
                <a:tc>
                  <a:txBody>
                    <a:bodyPr/>
                    <a:lstStyle/>
                    <a:p>
                      <a:pPr algn="ctr"/>
                      <a:r>
                        <a:rPr lang="en-US" sz="2700" b="1" kern="1200" dirty="0">
                          <a:solidFill>
                            <a:schemeClr val="lt1"/>
                          </a:solidFill>
                          <a:effectLst/>
                          <a:latin typeface="+mn-lt"/>
                          <a:ea typeface="+mn-ea"/>
                          <a:cs typeface="+mn-cs"/>
                        </a:rPr>
                        <a:t>Accuracy</a:t>
                      </a:r>
                      <a:endParaRPr lang="en-US" dirty="0"/>
                    </a:p>
                  </a:txBody>
                  <a:tcPr/>
                </a:tc>
                <a:extLst>
                  <a:ext uri="{0D108BD9-81ED-4DB2-BD59-A6C34878D82A}">
                    <a16:rowId xmlns:a16="http://schemas.microsoft.com/office/drawing/2014/main" val="1738946572"/>
                  </a:ext>
                </a:extLst>
              </a:tr>
              <a:tr h="1437322">
                <a:tc>
                  <a:txBody>
                    <a:bodyPr/>
                    <a:lstStyle/>
                    <a:p>
                      <a:r>
                        <a:rPr lang="en-US" sz="2700" kern="1200" dirty="0">
                          <a:solidFill>
                            <a:schemeClr val="dk1"/>
                          </a:solidFill>
                          <a:effectLst/>
                          <a:latin typeface="+mn-lt"/>
                          <a:ea typeface="+mn-ea"/>
                          <a:cs typeface="+mn-cs"/>
                        </a:rPr>
                        <a:t>SCNN [1]</a:t>
                      </a:r>
                      <a:endParaRPr lang="en-US" dirty="0"/>
                    </a:p>
                  </a:txBody>
                  <a:tcPr/>
                </a:tc>
                <a:tc>
                  <a:txBody>
                    <a:bodyPr/>
                    <a:lstStyle/>
                    <a:p>
                      <a:r>
                        <a:rPr lang="en-US" dirty="0"/>
                        <a:t>English, German, French, Spanish, and Italian</a:t>
                      </a:r>
                    </a:p>
                  </a:txBody>
                  <a:tcPr/>
                </a:tc>
                <a:tc>
                  <a:txBody>
                    <a:bodyPr/>
                    <a:lstStyle/>
                    <a:p>
                      <a:r>
                        <a:rPr lang="en-US" sz="2700" kern="1200" dirty="0" err="1">
                          <a:solidFill>
                            <a:schemeClr val="dk1"/>
                          </a:solidFill>
                          <a:effectLst/>
                          <a:latin typeface="+mn-lt"/>
                          <a:ea typeface="+mn-ea"/>
                          <a:cs typeface="+mn-cs"/>
                        </a:rPr>
                        <a:t>EUSpeech</a:t>
                      </a:r>
                      <a:endParaRPr lang="en-US" dirty="0"/>
                    </a:p>
                  </a:txBody>
                  <a:tcPr/>
                </a:tc>
                <a:tc>
                  <a:txBody>
                    <a:bodyPr/>
                    <a:lstStyle/>
                    <a:p>
                      <a:r>
                        <a:rPr lang="en-US" dirty="0"/>
                        <a:t>80%</a:t>
                      </a:r>
                    </a:p>
                  </a:txBody>
                  <a:tcPr/>
                </a:tc>
                <a:extLst>
                  <a:ext uri="{0D108BD9-81ED-4DB2-BD59-A6C34878D82A}">
                    <a16:rowId xmlns:a16="http://schemas.microsoft.com/office/drawing/2014/main" val="3478499924"/>
                  </a:ext>
                </a:extLst>
              </a:tr>
              <a:tr h="1343978">
                <a:tc>
                  <a:txBody>
                    <a:bodyPr/>
                    <a:lstStyle/>
                    <a:p>
                      <a:r>
                        <a:rPr lang="en-US" sz="2700" kern="1200" dirty="0">
                          <a:solidFill>
                            <a:schemeClr val="dk1"/>
                          </a:solidFill>
                          <a:effectLst/>
                          <a:latin typeface="+mn-lt"/>
                          <a:ea typeface="+mn-ea"/>
                          <a:cs typeface="+mn-cs"/>
                        </a:rPr>
                        <a:t>Resnet50 (CNN) [2]</a:t>
                      </a:r>
                      <a:endParaRPr lang="en-US" dirty="0"/>
                    </a:p>
                  </a:txBody>
                  <a:tcPr/>
                </a:tc>
                <a:tc>
                  <a:txBody>
                    <a:bodyPr/>
                    <a:lstStyle/>
                    <a:p>
                      <a:r>
                        <a:rPr lang="en-US" sz="2700" kern="1200" dirty="0">
                          <a:solidFill>
                            <a:schemeClr val="dk1"/>
                          </a:solidFill>
                          <a:effectLst/>
                          <a:latin typeface="+mn-lt"/>
                          <a:ea typeface="+mn-ea"/>
                          <a:cs typeface="+mn-cs"/>
                        </a:rPr>
                        <a:t>English, Spanish, French, German, Russian, and Italian</a:t>
                      </a:r>
                      <a:endParaRPr lang="en-US" dirty="0"/>
                    </a:p>
                  </a:txBody>
                  <a:tcPr/>
                </a:tc>
                <a:tc>
                  <a:txBody>
                    <a:bodyPr/>
                    <a:lstStyle/>
                    <a:p>
                      <a:r>
                        <a:rPr lang="en-US" dirty="0" err="1"/>
                        <a:t>FoxVorg</a:t>
                      </a:r>
                      <a:endParaRPr lang="en-US" dirty="0"/>
                    </a:p>
                  </a:txBody>
                  <a:tcPr/>
                </a:tc>
                <a:tc>
                  <a:txBody>
                    <a:bodyPr/>
                    <a:lstStyle/>
                    <a:p>
                      <a:r>
                        <a:rPr lang="en-US" sz="2700" kern="1200" dirty="0">
                          <a:solidFill>
                            <a:schemeClr val="dk1"/>
                          </a:solidFill>
                          <a:effectLst/>
                          <a:latin typeface="+mn-lt"/>
                          <a:ea typeface="+mn-ea"/>
                          <a:cs typeface="+mn-cs"/>
                        </a:rPr>
                        <a:t>89%</a:t>
                      </a:r>
                      <a:endParaRPr lang="en-US" dirty="0"/>
                    </a:p>
                  </a:txBody>
                  <a:tcPr/>
                </a:tc>
                <a:extLst>
                  <a:ext uri="{0D108BD9-81ED-4DB2-BD59-A6C34878D82A}">
                    <a16:rowId xmlns:a16="http://schemas.microsoft.com/office/drawing/2014/main" val="3405545745"/>
                  </a:ext>
                </a:extLst>
              </a:tr>
              <a:tr h="2237422">
                <a:tc>
                  <a:txBody>
                    <a:bodyPr/>
                    <a:lstStyle/>
                    <a:p>
                      <a:r>
                        <a:rPr lang="en-US" dirty="0">
                          <a:solidFill>
                            <a:schemeClr val="accent1">
                              <a:lumMod val="75000"/>
                            </a:schemeClr>
                          </a:solidFill>
                        </a:rPr>
                        <a:t>Proposed Model</a:t>
                      </a:r>
                    </a:p>
                  </a:txBody>
                  <a:tcPr/>
                </a:tc>
                <a:tc>
                  <a:txBody>
                    <a:bodyPr/>
                    <a:lstStyle/>
                    <a:p>
                      <a:r>
                        <a:rPr lang="en-US" dirty="0">
                          <a:solidFill>
                            <a:schemeClr val="accent1">
                              <a:lumMod val="75000"/>
                            </a:schemeClr>
                          </a:solidFill>
                        </a:rPr>
                        <a:t>English, German, French, Spanish, Arabic, and portages</a:t>
                      </a:r>
                    </a:p>
                  </a:txBody>
                  <a:tcPr/>
                </a:tc>
                <a:tc>
                  <a:txBody>
                    <a:bodyPr/>
                    <a:lstStyle/>
                    <a:p>
                      <a:r>
                        <a:rPr lang="en-US" dirty="0" err="1">
                          <a:solidFill>
                            <a:schemeClr val="accent1">
                              <a:lumMod val="75000"/>
                            </a:schemeClr>
                          </a:solidFill>
                        </a:rPr>
                        <a:t>FoxVorg</a:t>
                      </a:r>
                      <a:r>
                        <a:rPr lang="en-US" dirty="0">
                          <a:solidFill>
                            <a:schemeClr val="accent1">
                              <a:lumMod val="75000"/>
                            </a:schemeClr>
                          </a:solidFill>
                        </a:rPr>
                        <a:t> and Mozilla common voice</a:t>
                      </a:r>
                    </a:p>
                  </a:txBody>
                  <a:tcPr/>
                </a:tc>
                <a:tc>
                  <a:txBody>
                    <a:bodyPr/>
                    <a:lstStyle/>
                    <a:p>
                      <a:r>
                        <a:rPr lang="en-US" dirty="0">
                          <a:solidFill>
                            <a:schemeClr val="accent1">
                              <a:lumMod val="75000"/>
                            </a:schemeClr>
                          </a:solidFill>
                        </a:rPr>
                        <a:t>87.9 %</a:t>
                      </a:r>
                    </a:p>
                  </a:txBody>
                  <a:tcPr/>
                </a:tc>
                <a:extLst>
                  <a:ext uri="{0D108BD9-81ED-4DB2-BD59-A6C34878D82A}">
                    <a16:rowId xmlns:a16="http://schemas.microsoft.com/office/drawing/2014/main" val="1480280499"/>
                  </a:ext>
                </a:extLst>
              </a:tr>
            </a:tbl>
          </a:graphicData>
        </a:graphic>
      </p:graphicFrame>
      <p:pic>
        <p:nvPicPr>
          <p:cNvPr id="11" name="Picture 10">
            <a:extLst>
              <a:ext uri="{FF2B5EF4-FFF2-40B4-BE49-F238E27FC236}">
                <a16:creationId xmlns:a16="http://schemas.microsoft.com/office/drawing/2014/main" id="{C639D867-2F03-4CFD-8522-3BAC307897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014" y="342900"/>
            <a:ext cx="698786" cy="698786"/>
          </a:xfrm>
          <a:prstGeom prst="rect">
            <a:avLst/>
          </a:prstGeom>
        </p:spPr>
      </p:pic>
    </p:spTree>
    <p:extLst>
      <p:ext uri="{BB962C8B-B14F-4D97-AF65-F5344CB8AC3E}">
        <p14:creationId xmlns:p14="http://schemas.microsoft.com/office/powerpoint/2010/main" val="12745862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0BD1B79-1422-B0FE-A548-40B3550B80DF}"/>
              </a:ext>
            </a:extLst>
          </p:cNvPr>
          <p:cNvGrpSpPr/>
          <p:nvPr/>
        </p:nvGrpSpPr>
        <p:grpSpPr>
          <a:xfrm>
            <a:off x="771550" y="77076"/>
            <a:ext cx="1438250" cy="1280378"/>
            <a:chOff x="480711" y="830984"/>
            <a:chExt cx="1650076" cy="1422479"/>
          </a:xfrm>
        </p:grpSpPr>
        <p:sp>
          <p:nvSpPr>
            <p:cNvPr id="6" name="Hexagon 5">
              <a:extLst>
                <a:ext uri="{FF2B5EF4-FFF2-40B4-BE49-F238E27FC236}">
                  <a16:creationId xmlns:a16="http://schemas.microsoft.com/office/drawing/2014/main" id="{76DC37AF-74D8-09AD-77B1-73F60011026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90C3C4A-C598-F88B-2391-9743452845A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34DC11-9D0C-0257-7FCE-7E34454D8DA6}"/>
              </a:ext>
            </a:extLst>
          </p:cNvPr>
          <p:cNvSpPr/>
          <p:nvPr/>
        </p:nvSpPr>
        <p:spPr>
          <a:xfrm>
            <a:off x="2287865" y="112653"/>
            <a:ext cx="4408579" cy="1220847"/>
          </a:xfrm>
          <a:prstGeom prst="rect">
            <a:avLst/>
          </a:prstGeom>
        </p:spPr>
        <p:txBody>
          <a:bodyPr wrap="none">
            <a:spAutoFit/>
          </a:bodyPr>
          <a:lstStyle/>
          <a:p>
            <a:pPr>
              <a:lnSpc>
                <a:spcPts val="8800"/>
              </a:lnSpc>
              <a:spcBef>
                <a:spcPct val="0"/>
              </a:spcBef>
              <a:spcAft>
                <a:spcPct val="35000"/>
              </a:spcAft>
            </a:pPr>
            <a:r>
              <a:rPr lang="en-US" sz="6000" dirty="0">
                <a:solidFill>
                  <a:schemeClr val="bg1"/>
                </a:solidFill>
                <a:latin typeface="Halant Medium Bold"/>
              </a:rPr>
              <a:t>Deployment</a:t>
            </a:r>
          </a:p>
        </p:txBody>
      </p:sp>
      <p:pic>
        <p:nvPicPr>
          <p:cNvPr id="20" name="Picture 19">
            <a:extLst>
              <a:ext uri="{FF2B5EF4-FFF2-40B4-BE49-F238E27FC236}">
                <a16:creationId xmlns:a16="http://schemas.microsoft.com/office/drawing/2014/main" id="{A22E7FC9-97B9-4649-BFCE-92B04EC8A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376883"/>
            <a:ext cx="557407" cy="575617"/>
          </a:xfrm>
          <a:prstGeom prst="rect">
            <a:avLst/>
          </a:prstGeom>
        </p:spPr>
      </p:pic>
      <p:pic>
        <p:nvPicPr>
          <p:cNvPr id="30" name="Picture 29">
            <a:extLst>
              <a:ext uri="{FF2B5EF4-FFF2-40B4-BE49-F238E27FC236}">
                <a16:creationId xmlns:a16="http://schemas.microsoft.com/office/drawing/2014/main" id="{0F3DD07C-ED48-45A9-9746-160F2C203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400300"/>
            <a:ext cx="10096500" cy="5562600"/>
          </a:xfrm>
          <a:prstGeom prst="rect">
            <a:avLst/>
          </a:prstGeom>
        </p:spPr>
      </p:pic>
    </p:spTree>
    <p:extLst>
      <p:ext uri="{BB962C8B-B14F-4D97-AF65-F5344CB8AC3E}">
        <p14:creationId xmlns:p14="http://schemas.microsoft.com/office/powerpoint/2010/main" val="20039028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0629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9DA854AB-8197-4270-9402-3318D199C69B}"/>
              </a:ext>
            </a:extLst>
          </p:cNvPr>
          <p:cNvSpPr/>
          <p:nvPr/>
        </p:nvSpPr>
        <p:spPr>
          <a:xfrm>
            <a:off x="6677716" y="6057900"/>
            <a:ext cx="4599884" cy="1524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5400" dirty="0">
                <a:solidFill>
                  <a:schemeClr val="bg1"/>
                </a:solidFill>
              </a:rPr>
              <a:t>Real live Demo</a:t>
            </a:r>
            <a:endParaRPr lang="en-US" sz="5400" kern="1200" dirty="0">
              <a:solidFill>
                <a:schemeClr val="bg1"/>
              </a:solidFill>
            </a:endParaRPr>
          </a:p>
        </p:txBody>
      </p:sp>
      <p:pic>
        <p:nvPicPr>
          <p:cNvPr id="11" name="Picture 10">
            <a:extLst>
              <a:ext uri="{FF2B5EF4-FFF2-40B4-BE49-F238E27FC236}">
                <a16:creationId xmlns:a16="http://schemas.microsoft.com/office/drawing/2014/main" id="{4FD1212E-41F1-4601-8189-902CFDBBB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733" y="2400300"/>
            <a:ext cx="3810000" cy="3810000"/>
          </a:xfrm>
          <a:prstGeom prst="rect">
            <a:avLst/>
          </a:prstGeom>
        </p:spPr>
      </p:pic>
    </p:spTree>
    <p:extLst>
      <p:ext uri="{BB962C8B-B14F-4D97-AF65-F5344CB8AC3E}">
        <p14:creationId xmlns:p14="http://schemas.microsoft.com/office/powerpoint/2010/main" val="32744857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8" y="1"/>
            <a:ext cx="4599884" cy="10629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9DA854AB-8197-4270-9402-3318D199C69B}"/>
              </a:ext>
            </a:extLst>
          </p:cNvPr>
          <p:cNvSpPr/>
          <p:nvPr/>
        </p:nvSpPr>
        <p:spPr>
          <a:xfrm>
            <a:off x="-28698" y="5066434"/>
            <a:ext cx="4599884" cy="1524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5400" dirty="0">
                <a:solidFill>
                  <a:schemeClr val="bg1"/>
                </a:solidFill>
              </a:rPr>
              <a:t>References </a:t>
            </a:r>
            <a:endParaRPr lang="en-US" sz="5400" kern="1200" dirty="0">
              <a:solidFill>
                <a:schemeClr val="bg1"/>
              </a:solidFill>
            </a:endParaRPr>
          </a:p>
        </p:txBody>
      </p:sp>
      <p:sp>
        <p:nvSpPr>
          <p:cNvPr id="2" name="Rectangle 1">
            <a:extLst>
              <a:ext uri="{FF2B5EF4-FFF2-40B4-BE49-F238E27FC236}">
                <a16:creationId xmlns:a16="http://schemas.microsoft.com/office/drawing/2014/main" id="{3F5A643F-EBC3-4BAA-BEDA-EAD04097D78C}"/>
              </a:ext>
            </a:extLst>
          </p:cNvPr>
          <p:cNvSpPr/>
          <p:nvPr/>
        </p:nvSpPr>
        <p:spPr>
          <a:xfrm>
            <a:off x="5867400" y="3848100"/>
            <a:ext cx="9144000" cy="1015663"/>
          </a:xfrm>
          <a:prstGeom prst="rect">
            <a:avLst/>
          </a:prstGeom>
        </p:spPr>
        <p:txBody>
          <a:bodyPr>
            <a:spAutoFit/>
          </a:bodyPr>
          <a:lstStyle/>
          <a:p>
            <a:r>
              <a:rPr lang="en-US" sz="2000" dirty="0"/>
              <a:t>[2]  chrome-extension://</a:t>
            </a:r>
            <a:r>
              <a:rPr lang="en-US" sz="2000" dirty="0" err="1"/>
              <a:t>efaidnbmnnnibpcajpcglclefindmkaj</a:t>
            </a:r>
            <a:r>
              <a:rPr lang="en-US" sz="2000" dirty="0"/>
              <a:t>/https:/uottawa-my.sharepoint.com/personal/araga093_uottawa_ca/Documents/</a:t>
            </a:r>
            <a:r>
              <a:rPr lang="en-US" sz="2000" dirty="0" err="1"/>
              <a:t>uottawaGP</a:t>
            </a:r>
            <a:r>
              <a:rPr lang="en-US" sz="2000" dirty="0"/>
              <a:t>/papers/multiclass language </a:t>
            </a:r>
            <a:r>
              <a:rPr lang="en-US" sz="2000" dirty="0" err="1"/>
              <a:t>detection.pdf?CT</a:t>
            </a:r>
            <a:r>
              <a:rPr lang="en-US" sz="2000" dirty="0"/>
              <a:t>=1662494350445&amp;&amp;OR=</a:t>
            </a:r>
            <a:r>
              <a:rPr lang="en-US" sz="2000" dirty="0" err="1"/>
              <a:t>ItemsView</a:t>
            </a:r>
            <a:endParaRPr lang="en-US" sz="2000" dirty="0"/>
          </a:p>
        </p:txBody>
      </p:sp>
      <p:sp>
        <p:nvSpPr>
          <p:cNvPr id="6" name="Rectangle 5">
            <a:extLst>
              <a:ext uri="{FF2B5EF4-FFF2-40B4-BE49-F238E27FC236}">
                <a16:creationId xmlns:a16="http://schemas.microsoft.com/office/drawing/2014/main" id="{54AF5ADE-DCD1-4EEF-BD8B-CE0BC426CCA5}"/>
              </a:ext>
            </a:extLst>
          </p:cNvPr>
          <p:cNvSpPr/>
          <p:nvPr/>
        </p:nvSpPr>
        <p:spPr>
          <a:xfrm>
            <a:off x="5867400" y="2400300"/>
            <a:ext cx="9144000" cy="1015663"/>
          </a:xfrm>
          <a:prstGeom prst="rect">
            <a:avLst/>
          </a:prstGeom>
        </p:spPr>
        <p:txBody>
          <a:bodyPr>
            <a:spAutoFit/>
          </a:bodyPr>
          <a:lstStyle/>
          <a:p>
            <a:r>
              <a:rPr lang="en-US" sz="2000" dirty="0"/>
              <a:t>[1] chrome-extension://</a:t>
            </a:r>
            <a:r>
              <a:rPr lang="en-US" sz="2000" dirty="0" err="1"/>
              <a:t>efaidnbmnnnibpcajpcglclefindmkaj</a:t>
            </a:r>
            <a:r>
              <a:rPr lang="en-US" sz="2000" dirty="0"/>
              <a:t>/https:/uottawa-my.sharepoint.com/personal/araga093_uottawa_ca/Documents/</a:t>
            </a:r>
            <a:r>
              <a:rPr lang="en-US" sz="2000" dirty="0" err="1"/>
              <a:t>uottawaGP</a:t>
            </a:r>
            <a:r>
              <a:rPr lang="en-US" sz="2000" dirty="0"/>
              <a:t>/papers/</a:t>
            </a:r>
            <a:r>
              <a:rPr lang="en-US" sz="2000" dirty="0" err="1"/>
              <a:t>SCNN.pdf?CT</a:t>
            </a:r>
            <a:r>
              <a:rPr lang="en-US" sz="2000" dirty="0"/>
              <a:t>=1662494376438&amp;&amp;OR=</a:t>
            </a:r>
            <a:r>
              <a:rPr lang="en-US" sz="2000" dirty="0" err="1"/>
              <a:t>ItemsView</a:t>
            </a:r>
            <a:endParaRPr lang="en-US" sz="2000" dirty="0"/>
          </a:p>
        </p:txBody>
      </p:sp>
      <p:pic>
        <p:nvPicPr>
          <p:cNvPr id="4" name="Picture 3">
            <a:extLst>
              <a:ext uri="{FF2B5EF4-FFF2-40B4-BE49-F238E27FC236}">
                <a16:creationId xmlns:a16="http://schemas.microsoft.com/office/drawing/2014/main" id="{F87450ED-441F-4EDD-ACF2-0ACF6B0E5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439217"/>
            <a:ext cx="2424546" cy="2424546"/>
          </a:xfrm>
          <a:prstGeom prst="rect">
            <a:avLst/>
          </a:prstGeom>
        </p:spPr>
      </p:pic>
    </p:spTree>
    <p:extLst>
      <p:ext uri="{BB962C8B-B14F-4D97-AF65-F5344CB8AC3E}">
        <p14:creationId xmlns:p14="http://schemas.microsoft.com/office/powerpoint/2010/main" val="32091368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pic>
        <p:nvPicPr>
          <p:cNvPr id="11" name="Picture 9" descr="3D black question marks with one yellow question mark">
            <a:extLst>
              <a:ext uri="{FF2B5EF4-FFF2-40B4-BE49-F238E27FC236}">
                <a16:creationId xmlns:a16="http://schemas.microsoft.com/office/drawing/2014/main" id="{2CB56FE3-5F3C-CBF3-AF26-D3C1B76C5021}"/>
              </a:ext>
            </a:extLst>
          </p:cNvPr>
          <p:cNvPicPr>
            <a:picLocks noChangeAspect="1"/>
          </p:cNvPicPr>
          <p:nvPr/>
        </p:nvPicPr>
        <p:blipFill rotWithShape="1">
          <a:blip r:embed="rId2"/>
          <a:srcRect l="33079" r="10210"/>
          <a:stretch/>
        </p:blipFill>
        <p:spPr>
          <a:xfrm>
            <a:off x="2" y="0"/>
            <a:ext cx="15983198" cy="10286999"/>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p:spPr>
      </p:pic>
      <p:sp>
        <p:nvSpPr>
          <p:cNvPr id="30" name="TextBox 29">
            <a:extLst>
              <a:ext uri="{FF2B5EF4-FFF2-40B4-BE49-F238E27FC236}">
                <a16:creationId xmlns:a16="http://schemas.microsoft.com/office/drawing/2014/main" id="{1063BD16-445B-2A94-1A55-0A6A2DB3712A}"/>
              </a:ext>
              <a:ext uri="{C183D7F6-B498-43B3-948B-1728B52AA6E4}">
                <adec:decorative xmlns:adec="http://schemas.microsoft.com/office/drawing/2017/decorative" val="1"/>
              </a:ext>
            </a:extLst>
          </p:cNvPr>
          <p:cNvSpPr txBox="1">
            <a:spLocks/>
          </p:cNvSpPr>
          <p:nvPr/>
        </p:nvSpPr>
        <p:spPr>
          <a:xfrm>
            <a:off x="17031455" y="5763599"/>
            <a:ext cx="1270496" cy="3300413"/>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270000" tIns="432000" rIns="270000" bIns="27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sz="7500" dirty="0"/>
          </a:p>
        </p:txBody>
      </p:sp>
      <p:sp>
        <p:nvSpPr>
          <p:cNvPr id="31" name="Isosceles Triangle 30">
            <a:extLst>
              <a:ext uri="{FF2B5EF4-FFF2-40B4-BE49-F238E27FC236}">
                <a16:creationId xmlns:a16="http://schemas.microsoft.com/office/drawing/2014/main" id="{BA4E2069-CDEB-4E98-05E2-A25295A47821}"/>
              </a:ext>
              <a:ext uri="{C183D7F6-B498-43B3-948B-1728B52AA6E4}">
                <adec:decorative xmlns:adec="http://schemas.microsoft.com/office/drawing/2017/decorative" val="1"/>
              </a:ext>
            </a:extLst>
          </p:cNvPr>
          <p:cNvSpPr/>
          <p:nvPr/>
        </p:nvSpPr>
        <p:spPr>
          <a:xfrm rot="10800000">
            <a:off x="17038598" y="8335342"/>
            <a:ext cx="714374" cy="637457"/>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itle 19">
            <a:extLst>
              <a:ext uri="{FF2B5EF4-FFF2-40B4-BE49-F238E27FC236}">
                <a16:creationId xmlns:a16="http://schemas.microsoft.com/office/drawing/2014/main" id="{FFE1515C-C7AE-D5BE-19C1-D17626CBC816}"/>
              </a:ext>
            </a:extLst>
          </p:cNvPr>
          <p:cNvSpPr>
            <a:spLocks noGrp="1"/>
          </p:cNvSpPr>
          <p:nvPr>
            <p:ph type="ctrTitle"/>
          </p:nvPr>
        </p:nvSpPr>
        <p:spPr/>
        <p:txBody>
          <a:bodyPr>
            <a:normAutofit/>
          </a:bodyPr>
          <a:lstStyle/>
          <a:p>
            <a:pPr algn="ctr"/>
            <a:br>
              <a:rPr lang="en-US" sz="10000" dirty="0"/>
            </a:br>
            <a:r>
              <a:rPr lang="en-US" sz="10000" dirty="0"/>
              <a:t>Thank You</a:t>
            </a:r>
          </a:p>
        </p:txBody>
      </p:sp>
      <p:sp>
        <p:nvSpPr>
          <p:cNvPr id="42" name="Text Placeholder 41">
            <a:extLst>
              <a:ext uri="{FF2B5EF4-FFF2-40B4-BE49-F238E27FC236}">
                <a16:creationId xmlns:a16="http://schemas.microsoft.com/office/drawing/2014/main" id="{BFD8433E-0B1A-3128-DC8B-7B037E1D9D5A}"/>
              </a:ext>
            </a:extLst>
          </p:cNvPr>
          <p:cNvSpPr>
            <a:spLocks noGrp="1"/>
          </p:cNvSpPr>
          <p:nvPr>
            <p:ph type="body" sz="quarter" idx="15"/>
          </p:nvPr>
        </p:nvSpPr>
        <p:spPr>
          <a:xfrm>
            <a:off x="11430000" y="6438275"/>
            <a:ext cx="5282271" cy="432000"/>
          </a:xfrm>
        </p:spPr>
        <p:txBody>
          <a:bodyPr>
            <a:normAutofit fontScale="92500" lnSpcReduction="20000"/>
          </a:bodyPr>
          <a:lstStyle/>
          <a:p>
            <a:r>
              <a:rPr lang="en-US" sz="3200" dirty="0">
                <a:solidFill>
                  <a:schemeClr val="bg1"/>
                </a:solidFill>
              </a:rPr>
              <a:t>AI - 7</a:t>
            </a:r>
          </a:p>
          <a:p>
            <a:endParaRPr lang="en-US" dirty="0"/>
          </a:p>
        </p:txBody>
      </p:sp>
      <p:sp>
        <p:nvSpPr>
          <p:cNvPr id="46" name="Text Placeholder 45">
            <a:extLst>
              <a:ext uri="{FF2B5EF4-FFF2-40B4-BE49-F238E27FC236}">
                <a16:creationId xmlns:a16="http://schemas.microsoft.com/office/drawing/2014/main" id="{C2603B36-795F-8589-A32B-9A3FB017353F}"/>
              </a:ext>
            </a:extLst>
          </p:cNvPr>
          <p:cNvSpPr>
            <a:spLocks noGrp="1"/>
          </p:cNvSpPr>
          <p:nvPr>
            <p:ph type="body" sz="quarter" idx="16"/>
          </p:nvPr>
        </p:nvSpPr>
        <p:spPr>
          <a:xfrm>
            <a:off x="12470701" y="7415527"/>
            <a:ext cx="5282271" cy="432000"/>
          </a:xfrm>
        </p:spPr>
        <p:txBody>
          <a:bodyPr>
            <a:normAutofit fontScale="70000" lnSpcReduction="20000"/>
          </a:bodyPr>
          <a:lstStyle/>
          <a:p>
            <a:r>
              <a:rPr lang="en-US" dirty="0"/>
              <a:t>Ottawa University</a:t>
            </a:r>
          </a:p>
        </p:txBody>
      </p:sp>
      <p:sp>
        <p:nvSpPr>
          <p:cNvPr id="48" name="Text Placeholder 47">
            <a:extLst>
              <a:ext uri="{FF2B5EF4-FFF2-40B4-BE49-F238E27FC236}">
                <a16:creationId xmlns:a16="http://schemas.microsoft.com/office/drawing/2014/main" id="{BF108700-8849-EB0B-2760-639A98F2D0D1}"/>
              </a:ext>
            </a:extLst>
          </p:cNvPr>
          <p:cNvSpPr>
            <a:spLocks noGrp="1"/>
          </p:cNvSpPr>
          <p:nvPr>
            <p:ph type="body" sz="quarter" idx="17"/>
          </p:nvPr>
        </p:nvSpPr>
        <p:spPr>
          <a:xfrm>
            <a:off x="11722060" y="6882675"/>
            <a:ext cx="5282271" cy="432000"/>
          </a:xfrm>
        </p:spPr>
        <p:txBody>
          <a:bodyPr>
            <a:normAutofit fontScale="70000" lnSpcReduction="20000"/>
          </a:bodyPr>
          <a:lstStyle/>
          <a:p>
            <a:r>
              <a:rPr lang="en-US" dirty="0"/>
              <a:t>AIMs Technology</a:t>
            </a:r>
          </a:p>
        </p:txBody>
      </p:sp>
    </p:spTree>
    <p:extLst>
      <p:ext uri="{BB962C8B-B14F-4D97-AF65-F5344CB8AC3E}">
        <p14:creationId xmlns:p14="http://schemas.microsoft.com/office/powerpoint/2010/main" val="384475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32"/>
                                        </p:tgtEl>
                                        <p:attrNameLst>
                                          <p:attrName>style.color</p:attrName>
                                        </p:attrNameLst>
                                      </p:cBhvr>
                                      <p:by>
                                        <p:hsl h="0" s="-70588" l="0"/>
                                      </p:by>
                                    </p:animClr>
                                    <p:animClr clrSpc="hsl" dir="cw">
                                      <p:cBhvr>
                                        <p:cTn id="7" dur="500" fill="hold"/>
                                        <p:tgtEl>
                                          <p:spTgt spid="32"/>
                                        </p:tgtEl>
                                        <p:attrNameLst>
                                          <p:attrName>fillcolor</p:attrName>
                                        </p:attrNameLst>
                                      </p:cBhvr>
                                      <p:by>
                                        <p:hsl h="0" s="-70588" l="0"/>
                                      </p:by>
                                    </p:animClr>
                                    <p:animClr clrSpc="hsl" dir="cw">
                                      <p:cBhvr>
                                        <p:cTn id="8" dur="500" fill="hold"/>
                                        <p:tgtEl>
                                          <p:spTgt spid="32"/>
                                        </p:tgtEl>
                                        <p:attrNameLst>
                                          <p:attrName>stroke.color</p:attrName>
                                        </p:attrNameLst>
                                      </p:cBhvr>
                                      <p:by>
                                        <p:hsl h="0" s="-70588" l="0"/>
                                      </p:by>
                                    </p:animClr>
                                    <p:set>
                                      <p:cBhvr>
                                        <p:cTn id="9" dur="500" fill="hold"/>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28699" y="1"/>
            <a:ext cx="18316699" cy="148589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03D31F1-3013-47AF-9F0F-0BD93BE843FE}"/>
              </a:ext>
            </a:extLst>
          </p:cNvPr>
          <p:cNvSpPr/>
          <p:nvPr/>
        </p:nvSpPr>
        <p:spPr>
          <a:xfrm>
            <a:off x="2438400" y="190500"/>
            <a:ext cx="8674788"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Sponsor benefit</a:t>
            </a:r>
          </a:p>
        </p:txBody>
      </p:sp>
      <p:pic>
        <p:nvPicPr>
          <p:cNvPr id="11" name="Picture 10">
            <a:extLst>
              <a:ext uri="{FF2B5EF4-FFF2-40B4-BE49-F238E27FC236}">
                <a16:creationId xmlns:a16="http://schemas.microsoft.com/office/drawing/2014/main" id="{335F62A2-0BCC-40B9-B0FD-5153D5DEAA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1" y="114300"/>
            <a:ext cx="1219199" cy="1219199"/>
          </a:xfrm>
          <a:prstGeom prst="rect">
            <a:avLst/>
          </a:prstGeom>
        </p:spPr>
      </p:pic>
      <p:sp>
        <p:nvSpPr>
          <p:cNvPr id="12" name="TextBox 5">
            <a:extLst>
              <a:ext uri="{FF2B5EF4-FFF2-40B4-BE49-F238E27FC236}">
                <a16:creationId xmlns:a16="http://schemas.microsoft.com/office/drawing/2014/main" id="{0935A755-5761-4FBB-A889-85345BF2F379}"/>
              </a:ext>
            </a:extLst>
          </p:cNvPr>
          <p:cNvSpPr txBox="1"/>
          <p:nvPr/>
        </p:nvSpPr>
        <p:spPr>
          <a:xfrm>
            <a:off x="6927" y="3249029"/>
            <a:ext cx="9545284" cy="5339923"/>
          </a:xfrm>
          <a:prstGeom prst="rect">
            <a:avLst/>
          </a:prstGeom>
        </p:spPr>
        <p:txBody>
          <a:bodyPr lIns="0" tIns="0" rIns="0" bIns="0" rtlCol="0" anchor="t">
            <a:spAutoFit/>
          </a:bodyPr>
          <a:lstStyle/>
          <a:p>
            <a:pPr marL="457200" lvl="1" indent="0">
              <a:buNone/>
            </a:pPr>
            <a:r>
              <a:rPr lang="en-US" sz="3200" b="1" dirty="0">
                <a:latin typeface="Times New Roman" panose="02020603050405020304" pitchFamily="18" charset="0"/>
                <a:cs typeface="Times New Roman" panose="02020603050405020304" pitchFamily="18" charset="0"/>
              </a:rPr>
              <a:t>The project outcome can be delivered in different forms:</a:t>
            </a:r>
          </a:p>
          <a:p>
            <a:pPr marL="457200" lvl="1" indent="0">
              <a:buNone/>
            </a:pPr>
            <a:endParaRPr lang="en-US" sz="1100" dirty="0"/>
          </a:p>
          <a:p>
            <a:pPr marL="1371600" lvl="2" indent="-457200" algn="just">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A stand-alone Application Program Interface (API) deployed as a docker container will receive requests as audio files and return the recorded audio language.</a:t>
            </a:r>
          </a:p>
          <a:p>
            <a:pPr marL="1371600" lvl="2" indent="-457200">
              <a:buFont typeface="Courier New" panose="02070309020205020404" pitchFamily="49" charset="0"/>
              <a:buChar char="o"/>
            </a:pPr>
            <a:endParaRPr lang="en-US" sz="1600" dirty="0">
              <a:solidFill>
                <a:srgbClr val="FFFFFF"/>
              </a:solidFill>
              <a:latin typeface="Times New Roman" panose="02020603050405020304" pitchFamily="18" charset="0"/>
              <a:cs typeface="Times New Roman" panose="02020603050405020304" pitchFamily="18" charset="0"/>
            </a:endParaRPr>
          </a:p>
          <a:p>
            <a:pPr marL="1371600" lvl="2" indent="-457200" algn="just">
              <a:buFont typeface="Courier New" panose="02070309020205020404" pitchFamily="49" charset="0"/>
              <a:buChar char="o"/>
            </a:pPr>
            <a:r>
              <a:rPr lang="en-US" sz="3200" dirty="0">
                <a:latin typeface="Times New Roman" panose="02020603050405020304" pitchFamily="18" charset="0"/>
                <a:cs typeface="Times New Roman" panose="02020603050405020304" pitchFamily="18" charset="0"/>
              </a:rPr>
              <a:t>An initial module of some Practical Applications like Speech-to-Speech Translation, multilingual Automatic Speech Recognition (ASR) systems, and Speech-Activated Automated Systems.</a:t>
            </a:r>
          </a:p>
        </p:txBody>
      </p:sp>
      <p:grpSp>
        <p:nvGrpSpPr>
          <p:cNvPr id="13" name="Group 12">
            <a:extLst>
              <a:ext uri="{FF2B5EF4-FFF2-40B4-BE49-F238E27FC236}">
                <a16:creationId xmlns:a16="http://schemas.microsoft.com/office/drawing/2014/main" id="{5B1A4451-E514-4E06-BD74-B274D753588E}"/>
              </a:ext>
            </a:extLst>
          </p:cNvPr>
          <p:cNvGrpSpPr/>
          <p:nvPr/>
        </p:nvGrpSpPr>
        <p:grpSpPr>
          <a:xfrm>
            <a:off x="10287000" y="2857500"/>
            <a:ext cx="7152618" cy="6024326"/>
            <a:chOff x="10363200" y="2860964"/>
            <a:chExt cx="7152618" cy="6024326"/>
          </a:xfrm>
        </p:grpSpPr>
        <p:pic>
          <p:nvPicPr>
            <p:cNvPr id="14" name="Picture 2">
              <a:extLst>
                <a:ext uri="{FF2B5EF4-FFF2-40B4-BE49-F238E27FC236}">
                  <a16:creationId xmlns:a16="http://schemas.microsoft.com/office/drawing/2014/main" id="{8852A9FC-66CB-4BB4-8E96-814849B08E55}"/>
                </a:ext>
              </a:extLst>
            </p:cNvPr>
            <p:cNvPicPr>
              <a:picLocks noChangeAspect="1"/>
            </p:cNvPicPr>
            <p:nvPr/>
          </p:nvPicPr>
          <p:blipFill>
            <a:blip r:embed="rId3">
              <a:alphaModFix amt="15000"/>
              <a:graysc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12033175" y="2791412"/>
              <a:ext cx="3812667" cy="3951771"/>
            </a:xfrm>
            <a:prstGeom prst="rect">
              <a:avLst/>
            </a:prstGeom>
          </p:spPr>
        </p:pic>
        <p:pic>
          <p:nvPicPr>
            <p:cNvPr id="16" name="Picture 3">
              <a:extLst>
                <a:ext uri="{FF2B5EF4-FFF2-40B4-BE49-F238E27FC236}">
                  <a16:creationId xmlns:a16="http://schemas.microsoft.com/office/drawing/2014/main" id="{9B5DC766-5CC1-4BEF-8BA5-B9D5AA75E57F}"/>
                </a:ext>
              </a:extLst>
            </p:cNvPr>
            <p:cNvPicPr>
              <a:picLocks noChangeAspect="1"/>
            </p:cNvPicPr>
            <p:nvPr/>
          </p:nvPicPr>
          <p:blipFill>
            <a:blip r:embed="rId5">
              <a:duotone>
                <a:prstClr val="black"/>
                <a:schemeClr val="tx1">
                  <a:tint val="45000"/>
                  <a:satMod val="400000"/>
                </a:schemeClr>
              </a:duotone>
            </a:blip>
            <a:srcRect/>
            <a:stretch>
              <a:fillRect/>
            </a:stretch>
          </p:blipFill>
          <p:spPr>
            <a:xfrm>
              <a:off x="10363200" y="3619500"/>
              <a:ext cx="7152618" cy="5265790"/>
            </a:xfrm>
            <a:prstGeom prst="rect">
              <a:avLst/>
            </a:prstGeom>
          </p:spPr>
        </p:pic>
      </p:grpSp>
    </p:spTree>
    <p:extLst>
      <p:ext uri="{BB962C8B-B14F-4D97-AF65-F5344CB8AC3E}">
        <p14:creationId xmlns:p14="http://schemas.microsoft.com/office/powerpoint/2010/main" val="19092076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rgbClr val="CAC6C1"/>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8BA9A-F25F-44D4-9A40-3A9E9D56CE77}"/>
              </a:ext>
            </a:extLst>
          </p:cNvPr>
          <p:cNvSpPr/>
          <p:nvPr/>
        </p:nvSpPr>
        <p:spPr>
          <a:xfrm>
            <a:off x="14529471" y="0"/>
            <a:ext cx="3857464" cy="103251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03D31F1-3013-47AF-9F0F-0BD93BE843FE}"/>
              </a:ext>
            </a:extLst>
          </p:cNvPr>
          <p:cNvSpPr/>
          <p:nvPr/>
        </p:nvSpPr>
        <p:spPr>
          <a:xfrm>
            <a:off x="15114870" y="4880700"/>
            <a:ext cx="4163730" cy="720000"/>
          </a:xfrm>
          <a:custGeom>
            <a:avLst/>
            <a:gdLst>
              <a:gd name="connsiteX0" fmla="*/ 0 w 4163730"/>
              <a:gd name="connsiteY0" fmla="*/ 0 h 720000"/>
              <a:gd name="connsiteX1" fmla="*/ 4163730 w 4163730"/>
              <a:gd name="connsiteY1" fmla="*/ 0 h 720000"/>
              <a:gd name="connsiteX2" fmla="*/ 4163730 w 4163730"/>
              <a:gd name="connsiteY2" fmla="*/ 720000 h 720000"/>
              <a:gd name="connsiteX3" fmla="*/ 0 w 4163730"/>
              <a:gd name="connsiteY3" fmla="*/ 720000 h 720000"/>
              <a:gd name="connsiteX4" fmla="*/ 0 w 416373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730" h="720000">
                <a:moveTo>
                  <a:pt x="0" y="0"/>
                </a:moveTo>
                <a:lnTo>
                  <a:pt x="4163730" y="0"/>
                </a:lnTo>
                <a:lnTo>
                  <a:pt x="416373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nSpc>
                <a:spcPts val="8800"/>
              </a:lnSpc>
              <a:spcBef>
                <a:spcPct val="0"/>
              </a:spcBef>
              <a:spcAft>
                <a:spcPct val="35000"/>
              </a:spcAft>
            </a:pPr>
            <a:r>
              <a:rPr lang="en-US" sz="6000" dirty="0">
                <a:solidFill>
                  <a:schemeClr val="bg1"/>
                </a:solidFill>
                <a:latin typeface="Halant Medium Bold"/>
              </a:rPr>
              <a:t>Solution </a:t>
            </a:r>
            <a:br>
              <a:rPr lang="en-US" sz="6000" dirty="0">
                <a:solidFill>
                  <a:schemeClr val="bg1"/>
                </a:solidFill>
                <a:latin typeface="Halant Medium Bold"/>
              </a:rPr>
            </a:br>
            <a:r>
              <a:rPr lang="en-US" sz="6000" dirty="0">
                <a:solidFill>
                  <a:schemeClr val="bg1"/>
                </a:solidFill>
                <a:latin typeface="Halant Medium Bold"/>
              </a:rPr>
              <a:t>Design </a:t>
            </a:r>
          </a:p>
        </p:txBody>
      </p:sp>
      <p:pic>
        <p:nvPicPr>
          <p:cNvPr id="19" name="Picture 18">
            <a:extLst>
              <a:ext uri="{FF2B5EF4-FFF2-40B4-BE49-F238E27FC236}">
                <a16:creationId xmlns:a16="http://schemas.microsoft.com/office/drawing/2014/main" id="{EC0D79D2-C30D-4882-8E85-42E6030CBB66}"/>
              </a:ext>
            </a:extLst>
          </p:cNvPr>
          <p:cNvPicPr>
            <a:picLocks noChangeAspect="1"/>
          </p:cNvPicPr>
          <p:nvPr/>
        </p:nvPicPr>
        <p:blipFill>
          <a:blip r:embed="rId2"/>
          <a:stretch>
            <a:fillRect/>
          </a:stretch>
        </p:blipFill>
        <p:spPr>
          <a:xfrm>
            <a:off x="14758071" y="1866900"/>
            <a:ext cx="3048264" cy="3048264"/>
          </a:xfrm>
          <a:prstGeom prst="rect">
            <a:avLst/>
          </a:prstGeom>
        </p:spPr>
      </p:pic>
      <p:grpSp>
        <p:nvGrpSpPr>
          <p:cNvPr id="78" name="Group 77">
            <a:extLst>
              <a:ext uri="{FF2B5EF4-FFF2-40B4-BE49-F238E27FC236}">
                <a16:creationId xmlns:a16="http://schemas.microsoft.com/office/drawing/2014/main" id="{B3FE7141-F05C-4963-8AB4-7C5CB50B7798}"/>
              </a:ext>
            </a:extLst>
          </p:cNvPr>
          <p:cNvGrpSpPr/>
          <p:nvPr/>
        </p:nvGrpSpPr>
        <p:grpSpPr>
          <a:xfrm>
            <a:off x="6051774" y="1119245"/>
            <a:ext cx="2294966" cy="2043055"/>
            <a:chOff x="4370707" y="673021"/>
            <a:chExt cx="1650076" cy="1422479"/>
          </a:xfrm>
        </p:grpSpPr>
        <p:grpSp>
          <p:nvGrpSpPr>
            <p:cNvPr id="47" name="Group 46">
              <a:extLst>
                <a:ext uri="{FF2B5EF4-FFF2-40B4-BE49-F238E27FC236}">
                  <a16:creationId xmlns:a16="http://schemas.microsoft.com/office/drawing/2014/main" id="{68388D17-BDC4-402B-B2EE-54DD0F9084E0}"/>
                </a:ext>
              </a:extLst>
            </p:cNvPr>
            <p:cNvGrpSpPr/>
            <p:nvPr/>
          </p:nvGrpSpPr>
          <p:grpSpPr>
            <a:xfrm>
              <a:off x="4370707" y="673021"/>
              <a:ext cx="1650076" cy="1422479"/>
              <a:chOff x="480711" y="830984"/>
              <a:chExt cx="1650076" cy="1422479"/>
            </a:xfrm>
          </p:grpSpPr>
          <p:sp>
            <p:nvSpPr>
              <p:cNvPr id="48" name="Hexagon 47">
                <a:extLst>
                  <a:ext uri="{FF2B5EF4-FFF2-40B4-BE49-F238E27FC236}">
                    <a16:creationId xmlns:a16="http://schemas.microsoft.com/office/drawing/2014/main" id="{88C25F67-A37A-4A84-897F-A8DD34743AE9}"/>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3A9F0C55-1A4B-4829-B0E2-82982E147D3A}"/>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67">
              <a:extLst>
                <a:ext uri="{FF2B5EF4-FFF2-40B4-BE49-F238E27FC236}">
                  <a16:creationId xmlns:a16="http://schemas.microsoft.com/office/drawing/2014/main" id="{D8F3549F-34B3-4F63-B8C0-7D4EAADEE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4106" y="999784"/>
              <a:ext cx="685801" cy="685801"/>
            </a:xfrm>
            <a:prstGeom prst="rect">
              <a:avLst/>
            </a:prstGeom>
          </p:spPr>
        </p:pic>
      </p:grpSp>
      <p:grpSp>
        <p:nvGrpSpPr>
          <p:cNvPr id="80" name="Group 79">
            <a:extLst>
              <a:ext uri="{FF2B5EF4-FFF2-40B4-BE49-F238E27FC236}">
                <a16:creationId xmlns:a16="http://schemas.microsoft.com/office/drawing/2014/main" id="{F08A12F8-E03E-4F84-971C-1E2A2CF7B142}"/>
              </a:ext>
            </a:extLst>
          </p:cNvPr>
          <p:cNvGrpSpPr/>
          <p:nvPr/>
        </p:nvGrpSpPr>
        <p:grpSpPr>
          <a:xfrm>
            <a:off x="11125514" y="5843647"/>
            <a:ext cx="2294966" cy="2043055"/>
            <a:chOff x="9856124" y="673021"/>
            <a:chExt cx="1650076" cy="1422479"/>
          </a:xfrm>
        </p:grpSpPr>
        <p:grpSp>
          <p:nvGrpSpPr>
            <p:cNvPr id="59" name="Group 58">
              <a:extLst>
                <a:ext uri="{FF2B5EF4-FFF2-40B4-BE49-F238E27FC236}">
                  <a16:creationId xmlns:a16="http://schemas.microsoft.com/office/drawing/2014/main" id="{A8831DE8-DB76-43E8-A237-6D77F909D2CD}"/>
                </a:ext>
              </a:extLst>
            </p:cNvPr>
            <p:cNvGrpSpPr/>
            <p:nvPr/>
          </p:nvGrpSpPr>
          <p:grpSpPr>
            <a:xfrm>
              <a:off x="9856124" y="673021"/>
              <a:ext cx="1650076" cy="1422479"/>
              <a:chOff x="480711" y="830984"/>
              <a:chExt cx="1650076" cy="1422479"/>
            </a:xfrm>
          </p:grpSpPr>
          <p:sp>
            <p:nvSpPr>
              <p:cNvPr id="60" name="Hexagon 59">
                <a:extLst>
                  <a:ext uri="{FF2B5EF4-FFF2-40B4-BE49-F238E27FC236}">
                    <a16:creationId xmlns:a16="http://schemas.microsoft.com/office/drawing/2014/main" id="{46EE086A-0C1A-4243-90CC-91E5130AF2A7}"/>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1B6322EC-42A4-47E7-B159-DA50231C2C92}"/>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BE2F2192-8230-4E6F-830D-1608ECBD66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507" y="952500"/>
              <a:ext cx="652776" cy="652776"/>
            </a:xfrm>
            <a:prstGeom prst="rect">
              <a:avLst/>
            </a:prstGeom>
          </p:spPr>
        </p:pic>
      </p:grpSp>
      <p:grpSp>
        <p:nvGrpSpPr>
          <p:cNvPr id="77" name="Group 76">
            <a:extLst>
              <a:ext uri="{FF2B5EF4-FFF2-40B4-BE49-F238E27FC236}">
                <a16:creationId xmlns:a16="http://schemas.microsoft.com/office/drawing/2014/main" id="{4CF13794-CE9F-49DE-87DA-353CC027EEEE}"/>
              </a:ext>
            </a:extLst>
          </p:cNvPr>
          <p:cNvGrpSpPr/>
          <p:nvPr/>
        </p:nvGrpSpPr>
        <p:grpSpPr>
          <a:xfrm>
            <a:off x="980846" y="1104900"/>
            <a:ext cx="2294966" cy="2043055"/>
            <a:chOff x="1008268" y="634578"/>
            <a:chExt cx="1650076" cy="1422479"/>
          </a:xfrm>
        </p:grpSpPr>
        <p:grpSp>
          <p:nvGrpSpPr>
            <p:cNvPr id="76" name="Group 75">
              <a:extLst>
                <a:ext uri="{FF2B5EF4-FFF2-40B4-BE49-F238E27FC236}">
                  <a16:creationId xmlns:a16="http://schemas.microsoft.com/office/drawing/2014/main" id="{E936BC5E-D13A-4832-BE3B-83104888233A}"/>
                </a:ext>
              </a:extLst>
            </p:cNvPr>
            <p:cNvGrpSpPr/>
            <p:nvPr/>
          </p:nvGrpSpPr>
          <p:grpSpPr>
            <a:xfrm>
              <a:off x="1008268" y="634578"/>
              <a:ext cx="1650076" cy="1422479"/>
              <a:chOff x="1008268" y="634578"/>
              <a:chExt cx="1650076" cy="1422479"/>
            </a:xfrm>
          </p:grpSpPr>
          <p:sp>
            <p:nvSpPr>
              <p:cNvPr id="22" name="Hexagon 21">
                <a:extLst>
                  <a:ext uri="{FF2B5EF4-FFF2-40B4-BE49-F238E27FC236}">
                    <a16:creationId xmlns:a16="http://schemas.microsoft.com/office/drawing/2014/main" id="{43A9076D-5EB1-4DD1-9B27-3A3BDE236A2C}"/>
                  </a:ext>
                </a:extLst>
              </p:cNvPr>
              <p:cNvSpPr/>
              <p:nvPr/>
            </p:nvSpPr>
            <p:spPr>
              <a:xfrm>
                <a:off x="1008268" y="634578"/>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B9F582B2-C763-47FE-A610-3C7DF0082215}"/>
                  </a:ext>
                </a:extLst>
              </p:cNvPr>
              <p:cNvSpPr/>
              <p:nvPr/>
            </p:nvSpPr>
            <p:spPr>
              <a:xfrm>
                <a:off x="1249572" y="844127"/>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1450BE43-7026-4219-8436-5B9DD965BC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9842" y="793926"/>
              <a:ext cx="1003379" cy="1003379"/>
            </a:xfrm>
            <a:prstGeom prst="rect">
              <a:avLst/>
            </a:prstGeom>
          </p:spPr>
        </p:pic>
      </p:grpSp>
      <p:sp>
        <p:nvSpPr>
          <p:cNvPr id="81" name="Rectangle 80">
            <a:extLst>
              <a:ext uri="{FF2B5EF4-FFF2-40B4-BE49-F238E27FC236}">
                <a16:creationId xmlns:a16="http://schemas.microsoft.com/office/drawing/2014/main" id="{ACE89860-D188-40EC-A2DC-F9839BE17F1F}"/>
              </a:ext>
            </a:extLst>
          </p:cNvPr>
          <p:cNvSpPr/>
          <p:nvPr/>
        </p:nvSpPr>
        <p:spPr>
          <a:xfrm>
            <a:off x="489174" y="3560775"/>
            <a:ext cx="3972562"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Dataset Collection</a:t>
            </a:r>
          </a:p>
        </p:txBody>
      </p:sp>
      <p:sp>
        <p:nvSpPr>
          <p:cNvPr id="83" name="Rectangle 82">
            <a:extLst>
              <a:ext uri="{FF2B5EF4-FFF2-40B4-BE49-F238E27FC236}">
                <a16:creationId xmlns:a16="http://schemas.microsoft.com/office/drawing/2014/main" id="{BA189818-A03F-4F16-9475-63A8C6C5241D}"/>
              </a:ext>
            </a:extLst>
          </p:cNvPr>
          <p:cNvSpPr/>
          <p:nvPr/>
        </p:nvSpPr>
        <p:spPr>
          <a:xfrm>
            <a:off x="5365974" y="3543300"/>
            <a:ext cx="4370107"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Feature Engineering</a:t>
            </a:r>
          </a:p>
        </p:txBody>
      </p:sp>
      <p:sp>
        <p:nvSpPr>
          <p:cNvPr id="84" name="Rectangle 83">
            <a:extLst>
              <a:ext uri="{FF2B5EF4-FFF2-40B4-BE49-F238E27FC236}">
                <a16:creationId xmlns:a16="http://schemas.microsoft.com/office/drawing/2014/main" id="{0D99E064-EE2B-4F7B-A29A-DB33E91BE8AB}"/>
              </a:ext>
            </a:extLst>
          </p:cNvPr>
          <p:cNvSpPr/>
          <p:nvPr/>
        </p:nvSpPr>
        <p:spPr>
          <a:xfrm>
            <a:off x="11080974" y="8267700"/>
            <a:ext cx="2719014"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Deployment</a:t>
            </a:r>
          </a:p>
        </p:txBody>
      </p:sp>
      <p:grpSp>
        <p:nvGrpSpPr>
          <p:cNvPr id="91" name="Group 90">
            <a:extLst>
              <a:ext uri="{FF2B5EF4-FFF2-40B4-BE49-F238E27FC236}">
                <a16:creationId xmlns:a16="http://schemas.microsoft.com/office/drawing/2014/main" id="{78227AE9-3381-449B-8372-25DA49237517}"/>
              </a:ext>
            </a:extLst>
          </p:cNvPr>
          <p:cNvGrpSpPr/>
          <p:nvPr/>
        </p:nvGrpSpPr>
        <p:grpSpPr>
          <a:xfrm>
            <a:off x="11093768" y="1104900"/>
            <a:ext cx="2294966" cy="2043055"/>
            <a:chOff x="7225326" y="647700"/>
            <a:chExt cx="1650076" cy="1422479"/>
          </a:xfrm>
        </p:grpSpPr>
        <p:grpSp>
          <p:nvGrpSpPr>
            <p:cNvPr id="92" name="Group 91">
              <a:extLst>
                <a:ext uri="{FF2B5EF4-FFF2-40B4-BE49-F238E27FC236}">
                  <a16:creationId xmlns:a16="http://schemas.microsoft.com/office/drawing/2014/main" id="{F38172E8-CF38-4406-89DA-4F21906D9CA5}"/>
                </a:ext>
              </a:extLst>
            </p:cNvPr>
            <p:cNvGrpSpPr/>
            <p:nvPr/>
          </p:nvGrpSpPr>
          <p:grpSpPr>
            <a:xfrm>
              <a:off x="7225326" y="647700"/>
              <a:ext cx="1650076" cy="1422479"/>
              <a:chOff x="480711" y="830984"/>
              <a:chExt cx="1650076" cy="1422479"/>
            </a:xfrm>
          </p:grpSpPr>
          <p:sp>
            <p:nvSpPr>
              <p:cNvPr id="94" name="Hexagon 93">
                <a:extLst>
                  <a:ext uri="{FF2B5EF4-FFF2-40B4-BE49-F238E27FC236}">
                    <a16:creationId xmlns:a16="http://schemas.microsoft.com/office/drawing/2014/main" id="{F60C4A5C-5FBD-4988-ABA8-DE4FB5874E56}"/>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a:extLst>
                  <a:ext uri="{FF2B5EF4-FFF2-40B4-BE49-F238E27FC236}">
                    <a16:creationId xmlns:a16="http://schemas.microsoft.com/office/drawing/2014/main" id="{E3FB4DE4-02C2-4CFA-8534-F70A3B0DB925}"/>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3" name="Picture 92">
              <a:extLst>
                <a:ext uri="{FF2B5EF4-FFF2-40B4-BE49-F238E27FC236}">
                  <a16:creationId xmlns:a16="http://schemas.microsoft.com/office/drawing/2014/main" id="{430043AF-517D-4C21-B20D-E0A44F7DA8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3607" y="952500"/>
              <a:ext cx="665700" cy="665700"/>
            </a:xfrm>
            <a:prstGeom prst="rect">
              <a:avLst/>
            </a:prstGeom>
          </p:spPr>
        </p:pic>
      </p:grpSp>
      <p:sp>
        <p:nvSpPr>
          <p:cNvPr id="96" name="Rectangle 95">
            <a:extLst>
              <a:ext uri="{FF2B5EF4-FFF2-40B4-BE49-F238E27FC236}">
                <a16:creationId xmlns:a16="http://schemas.microsoft.com/office/drawing/2014/main" id="{AFF4CE8D-454B-471A-A882-827F66E4461C}"/>
              </a:ext>
            </a:extLst>
          </p:cNvPr>
          <p:cNvSpPr/>
          <p:nvPr/>
        </p:nvSpPr>
        <p:spPr>
          <a:xfrm>
            <a:off x="10636568" y="3526304"/>
            <a:ext cx="3568606"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Models Building</a:t>
            </a:r>
          </a:p>
        </p:txBody>
      </p:sp>
      <p:grpSp>
        <p:nvGrpSpPr>
          <p:cNvPr id="31" name="Group 30">
            <a:extLst>
              <a:ext uri="{FF2B5EF4-FFF2-40B4-BE49-F238E27FC236}">
                <a16:creationId xmlns:a16="http://schemas.microsoft.com/office/drawing/2014/main" id="{B138744F-AFCA-4675-B576-A362C6CADEE0}"/>
              </a:ext>
            </a:extLst>
          </p:cNvPr>
          <p:cNvGrpSpPr/>
          <p:nvPr/>
        </p:nvGrpSpPr>
        <p:grpSpPr>
          <a:xfrm>
            <a:off x="762000" y="5885765"/>
            <a:ext cx="2294966" cy="2043055"/>
            <a:chOff x="480711" y="830984"/>
            <a:chExt cx="1650076" cy="1422479"/>
          </a:xfrm>
        </p:grpSpPr>
        <p:sp>
          <p:nvSpPr>
            <p:cNvPr id="33" name="Hexagon 32">
              <a:extLst>
                <a:ext uri="{FF2B5EF4-FFF2-40B4-BE49-F238E27FC236}">
                  <a16:creationId xmlns:a16="http://schemas.microsoft.com/office/drawing/2014/main" id="{62751AC9-020E-4B6C-9B6C-CBA94545EA5C}"/>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66B85F65-9DCC-4AED-A353-E689E8A9DD74}"/>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BE2EED8-1DD0-496F-8896-3ABF1ADDCB65}"/>
              </a:ext>
            </a:extLst>
          </p:cNvPr>
          <p:cNvSpPr/>
          <p:nvPr/>
        </p:nvSpPr>
        <p:spPr>
          <a:xfrm>
            <a:off x="304800" y="8267700"/>
            <a:ext cx="3765774"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Select best Model</a:t>
            </a:r>
          </a:p>
        </p:txBody>
      </p:sp>
      <p:pic>
        <p:nvPicPr>
          <p:cNvPr id="38" name="Picture 37">
            <a:extLst>
              <a:ext uri="{FF2B5EF4-FFF2-40B4-BE49-F238E27FC236}">
                <a16:creationId xmlns:a16="http://schemas.microsoft.com/office/drawing/2014/main" id="{56164A2E-61D7-4778-B44A-3D155477D0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7423" y="6395117"/>
            <a:ext cx="958183" cy="958183"/>
          </a:xfrm>
          <a:prstGeom prst="rect">
            <a:avLst/>
          </a:prstGeom>
        </p:spPr>
      </p:pic>
      <p:grpSp>
        <p:nvGrpSpPr>
          <p:cNvPr id="39" name="Group 38">
            <a:extLst>
              <a:ext uri="{FF2B5EF4-FFF2-40B4-BE49-F238E27FC236}">
                <a16:creationId xmlns:a16="http://schemas.microsoft.com/office/drawing/2014/main" id="{21EC8132-DEE1-431A-BB4F-11BFDC64E1BE}"/>
              </a:ext>
            </a:extLst>
          </p:cNvPr>
          <p:cNvGrpSpPr/>
          <p:nvPr/>
        </p:nvGrpSpPr>
        <p:grpSpPr>
          <a:xfrm>
            <a:off x="6127974" y="5905500"/>
            <a:ext cx="2294966" cy="2043055"/>
            <a:chOff x="480711" y="830984"/>
            <a:chExt cx="1650076" cy="1422479"/>
          </a:xfrm>
        </p:grpSpPr>
        <p:sp>
          <p:nvSpPr>
            <p:cNvPr id="40" name="Hexagon 39">
              <a:extLst>
                <a:ext uri="{FF2B5EF4-FFF2-40B4-BE49-F238E27FC236}">
                  <a16:creationId xmlns:a16="http://schemas.microsoft.com/office/drawing/2014/main" id="{6A36B9D0-DBC7-4FB4-ADD7-97EAA8204D40}"/>
                </a:ext>
              </a:extLst>
            </p:cNvPr>
            <p:cNvSpPr/>
            <p:nvPr/>
          </p:nvSpPr>
          <p:spPr>
            <a:xfrm>
              <a:off x="480711" y="830984"/>
              <a:ext cx="1650076" cy="1422479"/>
            </a:xfrm>
            <a:prstGeom prst="hexagon">
              <a:avLst/>
            </a:prstGeom>
            <a:solidFill>
              <a:schemeClr val="bg1">
                <a:lumMod val="95000"/>
                <a:alpha val="70000"/>
              </a:schemeClr>
            </a:solidFill>
            <a:ln w="19050">
              <a:solidFill>
                <a:schemeClr val="bg1">
                  <a:lumMod val="85000"/>
                </a:schemeClr>
              </a:solidFill>
            </a:ln>
            <a:effectLst>
              <a:outerShdw blurRad="152400" dist="127000" dir="960000" sx="92000" sy="92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E240DA2B-8003-4BDB-AFE4-BB2EE1DF16CD}"/>
                </a:ext>
              </a:extLst>
            </p:cNvPr>
            <p:cNvSpPr/>
            <p:nvPr/>
          </p:nvSpPr>
          <p:spPr>
            <a:xfrm>
              <a:off x="722015" y="1040533"/>
              <a:ext cx="1163920" cy="1003379"/>
            </a:xfrm>
            <a:prstGeom prst="hexagon">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B1DCCAB3-C385-4B4C-A5C8-8B590E1A1D8F}"/>
              </a:ext>
            </a:extLst>
          </p:cNvPr>
          <p:cNvSpPr/>
          <p:nvPr/>
        </p:nvSpPr>
        <p:spPr>
          <a:xfrm>
            <a:off x="5951899" y="8267700"/>
            <a:ext cx="3071675" cy="646331"/>
          </a:xfrm>
          <a:prstGeom prst="rect">
            <a:avLst/>
          </a:prstGeom>
        </p:spPr>
        <p:txBody>
          <a:bodyPr wrap="none">
            <a:spAutoFit/>
          </a:bodyPr>
          <a:lstStyle/>
          <a:p>
            <a:r>
              <a:rPr lang="en-US" sz="3600" b="1" dirty="0">
                <a:latin typeface="Halant Medium Bold" panose="020B0604020202020204" charset="0"/>
                <a:cs typeface="Halant Medium Bold" panose="020B0604020202020204" charset="0"/>
              </a:rPr>
              <a:t>Error Analysis</a:t>
            </a:r>
          </a:p>
        </p:txBody>
      </p:sp>
      <p:pic>
        <p:nvPicPr>
          <p:cNvPr id="5" name="Picture 4">
            <a:extLst>
              <a:ext uri="{FF2B5EF4-FFF2-40B4-BE49-F238E27FC236}">
                <a16:creationId xmlns:a16="http://schemas.microsoft.com/office/drawing/2014/main" id="{6B7E0378-D6AE-4BF8-9CAA-075AABE2B3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7574" y="6351818"/>
            <a:ext cx="1081961" cy="1081961"/>
          </a:xfrm>
          <a:prstGeom prst="rect">
            <a:avLst/>
          </a:prstGeom>
        </p:spPr>
      </p:pic>
    </p:spTree>
    <p:extLst>
      <p:ext uri="{BB962C8B-B14F-4D97-AF65-F5344CB8AC3E}">
        <p14:creationId xmlns:p14="http://schemas.microsoft.com/office/powerpoint/2010/main" val="26831017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23C6D2-5C3C-4CF5-ABAA-98CA3A2A30C8}">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44A8F80B12C4CA89A72C5478C8A72" ma:contentTypeVersion="14" ma:contentTypeDescription="Create a new document." ma:contentTypeScope="" ma:versionID="f04df27c0615f16320eab98cc3863715">
  <xsd:schema xmlns:xsd="http://www.w3.org/2001/XMLSchema" xmlns:xs="http://www.w3.org/2001/XMLSchema" xmlns:p="http://schemas.microsoft.com/office/2006/metadata/properties" xmlns:ns3="2314cea4-f1d0-4539-8e74-b24029dc693b" xmlns:ns4="a0482463-533c-425e-afd3-b9eef86f5d09" targetNamespace="http://schemas.microsoft.com/office/2006/metadata/properties" ma:root="true" ma:fieldsID="4265262feb3e74a39fdb2e670f8f704a" ns3:_="" ns4:_="">
    <xsd:import namespace="2314cea4-f1d0-4539-8e74-b24029dc693b"/>
    <xsd:import namespace="a0482463-533c-425e-afd3-b9eef86f5d0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14cea4-f1d0-4539-8e74-b24029dc69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482463-533c-425e-afd3-b9eef86f5d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52F07C-D042-4EE2-BD6F-193B5334DD6D}">
  <ds:schemaRefs>
    <ds:schemaRef ds:uri="http://schemas.openxmlformats.org/package/2006/metadata/core-properties"/>
    <ds:schemaRef ds:uri="http://purl.org/dc/terms/"/>
    <ds:schemaRef ds:uri="a0482463-533c-425e-afd3-b9eef86f5d09"/>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2314cea4-f1d0-4539-8e74-b24029dc693b"/>
    <ds:schemaRef ds:uri="http://schemas.microsoft.com/office/2006/metadata/properties"/>
  </ds:schemaRefs>
</ds:datastoreItem>
</file>

<file path=customXml/itemProps2.xml><?xml version="1.0" encoding="utf-8"?>
<ds:datastoreItem xmlns:ds="http://schemas.openxmlformats.org/officeDocument/2006/customXml" ds:itemID="{C9373418-0307-4ADD-A1D9-3ECCB3DC72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14cea4-f1d0-4539-8e74-b24029dc693b"/>
    <ds:schemaRef ds:uri="a0482463-533c-425e-afd3-b9eef86f5d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B4B078-5263-4DBD-991E-BA0669A46F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4254</TotalTime>
  <Words>2472</Words>
  <Application>Microsoft Office PowerPoint</Application>
  <PresentationFormat>Custom</PresentationFormat>
  <Paragraphs>698</Paragraphs>
  <Slides>78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Halant Medium Bold</vt:lpstr>
      <vt:lpstr>Arial</vt:lpstr>
      <vt:lpstr>Times New Roman</vt:lpstr>
      <vt:lpstr>Gill Sans MT</vt:lpstr>
      <vt:lpstr>Calibri</vt:lpstr>
      <vt:lpstr>Roboto</vt:lpstr>
      <vt:lpstr>Courier New</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Start-up Business Animated Presentation</dc:title>
  <dc:creator>DEBI</dc:creator>
  <cp:lastModifiedBy>Kareem Waly</cp:lastModifiedBy>
  <cp:revision>232</cp:revision>
  <dcterms:created xsi:type="dcterms:W3CDTF">2006-08-16T00:00:00Z</dcterms:created>
  <dcterms:modified xsi:type="dcterms:W3CDTF">2023-01-08T10:05:07Z</dcterms:modified>
  <dc:identifier>DAFQuBmcc3Q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0x010100C9944A8F80B12C4CA89A72C5478C8A72</vt:lpwstr>
  </property>
</Properties>
</file>